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65" r:id="rId2"/>
    <p:sldId id="266" r:id="rId3"/>
    <p:sldId id="258" r:id="rId4"/>
    <p:sldId id="259" r:id="rId5"/>
    <p:sldId id="264" r:id="rId6"/>
    <p:sldId id="262" r:id="rId7"/>
    <p:sldId id="261" r:id="rId8"/>
    <p:sldId id="263" r:id="rId9"/>
  </p:sldIdLst>
  <p:sldSz cx="9144000" cy="6858000" type="screen4x3"/>
  <p:notesSz cx="6858000" cy="9144000"/>
  <p:defaultTextStyle>
    <a:defPPr>
      <a:defRPr lang="es-A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33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4" autoAdjust="0"/>
    <p:restoredTop sz="86380" autoAdjust="0"/>
  </p:normalViewPr>
  <p:slideViewPr>
    <p:cSldViewPr>
      <p:cViewPr varScale="1">
        <p:scale>
          <a:sx n="63" d="100"/>
          <a:sy n="63" d="100"/>
        </p:scale>
        <p:origin x="-1350" y="-10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5A18B296-96E6-49F2-B529-90606D6BAFE9}" type="datetimeFigureOut">
              <a:rPr lang="es-AR"/>
              <a:pPr>
                <a:defRPr/>
              </a:pPr>
              <a:t>16/12/2011</a:t>
            </a:fld>
            <a:endParaRPr lang="es-AR"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AR" noProof="0" dirty="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AR" noProof="0" smtClean="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FCAFE04-7475-48D5-AE52-F426E0F45E3E}" type="slidenum">
              <a:rPr lang="es-AR"/>
              <a:pPr>
                <a:defRPr/>
              </a:pPr>
              <a:t>‹Nº›</a:t>
            </a:fld>
            <a:endParaRPr lang="es-AR"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843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AR" dirty="0" smtClean="0"/>
          </a:p>
        </p:txBody>
      </p:sp>
      <p:sp>
        <p:nvSpPr>
          <p:cNvPr id="6148"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DF17B8C-468B-477F-BCEF-D72EB622384C}" type="slidenum">
              <a:rPr lang="es-AR" smtClean="0"/>
              <a:pPr fontAlgn="base">
                <a:spcBef>
                  <a:spcPct val="0"/>
                </a:spcBef>
                <a:spcAft>
                  <a:spcPct val="0"/>
                </a:spcAft>
                <a:defRPr/>
              </a:pPr>
              <a:t>2</a:t>
            </a:fld>
            <a:endParaRPr lang="es-AR"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9459"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AR" smtClean="0"/>
          </a:p>
        </p:txBody>
      </p:sp>
      <p:sp>
        <p:nvSpPr>
          <p:cNvPr id="7172"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7C9B6C3-8817-48C9-8475-32821C8C113E}" type="slidenum">
              <a:rPr lang="es-AR" smtClean="0"/>
              <a:pPr fontAlgn="base">
                <a:spcBef>
                  <a:spcPct val="0"/>
                </a:spcBef>
                <a:spcAft>
                  <a:spcPct val="0"/>
                </a:spcAft>
                <a:defRPr/>
              </a:pPr>
              <a:t>3</a:t>
            </a:fld>
            <a:endParaRPr lang="es-AR"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0483"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AR" smtClean="0"/>
          </a:p>
        </p:txBody>
      </p:sp>
      <p:sp>
        <p:nvSpPr>
          <p:cNvPr id="4" name="3 Marcador de número de diapositiva"/>
          <p:cNvSpPr>
            <a:spLocks noGrp="1"/>
          </p:cNvSpPr>
          <p:nvPr>
            <p:ph type="sldNum" sz="quarter" idx="5"/>
          </p:nvPr>
        </p:nvSpPr>
        <p:spPr/>
        <p:txBody>
          <a:bodyPr/>
          <a:lstStyle/>
          <a:p>
            <a:pPr>
              <a:defRPr/>
            </a:pPr>
            <a:fld id="{DEA49649-8B04-45B4-90DE-934DACE2054E}" type="slidenum">
              <a:rPr lang="es-AR" smtClean="0"/>
              <a:pPr>
                <a:defRPr/>
              </a:pPr>
              <a:t>6</a:t>
            </a:fld>
            <a:endParaRPr lang="es-A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3 Triángulo rectángulo"/>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grpSp>
        <p:nvGrpSpPr>
          <p:cNvPr id="5" name="15 Grupo"/>
          <p:cNvGrpSpPr>
            <a:grpSpLocks/>
          </p:cNvGrpSpPr>
          <p:nvPr/>
        </p:nvGrpSpPr>
        <p:grpSpPr bwMode="auto">
          <a:xfrm>
            <a:off x="-3175" y="4953000"/>
            <a:ext cx="9147175" cy="1911350"/>
            <a:chOff x="-3765" y="4832896"/>
            <a:chExt cx="9147765" cy="2032192"/>
          </a:xfrm>
        </p:grpSpPr>
        <p:sp>
          <p:nvSpPr>
            <p:cNvPr id="6" name="5 Forma libre"/>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7" name="6 Forma libre"/>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8" name="7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0" name="9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8 Título"/>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smtClean="0"/>
              <a:t>Haga clic para modificar el estilo de subtítulo del patrón</a:t>
            </a:r>
            <a:endParaRPr lang="en-US"/>
          </a:p>
        </p:txBody>
      </p:sp>
      <p:sp>
        <p:nvSpPr>
          <p:cNvPr id="11" name="29 Marcador de fecha"/>
          <p:cNvSpPr>
            <a:spLocks noGrp="1"/>
          </p:cNvSpPr>
          <p:nvPr>
            <p:ph type="dt" sz="half" idx="10"/>
          </p:nvPr>
        </p:nvSpPr>
        <p:spPr/>
        <p:txBody>
          <a:bodyPr/>
          <a:lstStyle>
            <a:lvl1pPr>
              <a:defRPr>
                <a:solidFill>
                  <a:srgbClr val="FFFFFF"/>
                </a:solidFill>
              </a:defRPr>
            </a:lvl1pPr>
            <a:extLst/>
          </a:lstStyle>
          <a:p>
            <a:pPr>
              <a:defRPr/>
            </a:pPr>
            <a:fld id="{44D68AE1-B7A8-4FA5-B04E-33963924C7F1}" type="datetimeFigureOut">
              <a:rPr lang="es-AR"/>
              <a:pPr>
                <a:defRPr/>
              </a:pPr>
              <a:t>16/12/2011</a:t>
            </a:fld>
            <a:endParaRPr lang="es-AR" dirty="0"/>
          </a:p>
        </p:txBody>
      </p:sp>
      <p:sp>
        <p:nvSpPr>
          <p:cNvPr id="12" name="18 Marcador de pie de página"/>
          <p:cNvSpPr>
            <a:spLocks noGrp="1"/>
          </p:cNvSpPr>
          <p:nvPr>
            <p:ph type="ftr" sz="quarter" idx="11"/>
          </p:nvPr>
        </p:nvSpPr>
        <p:spPr/>
        <p:txBody>
          <a:bodyPr/>
          <a:lstStyle>
            <a:lvl1pPr>
              <a:defRPr>
                <a:solidFill>
                  <a:schemeClr val="accent1">
                    <a:tint val="20000"/>
                  </a:schemeClr>
                </a:solidFill>
              </a:defRPr>
            </a:lvl1pPr>
            <a:extLst/>
          </a:lstStyle>
          <a:p>
            <a:pPr>
              <a:defRPr/>
            </a:pPr>
            <a:endParaRPr lang="es-AR"/>
          </a:p>
        </p:txBody>
      </p:sp>
      <p:sp>
        <p:nvSpPr>
          <p:cNvPr id="13" name="26 Marcador de número de diapositiva"/>
          <p:cNvSpPr>
            <a:spLocks noGrp="1"/>
          </p:cNvSpPr>
          <p:nvPr>
            <p:ph type="sldNum" sz="quarter" idx="12"/>
          </p:nvPr>
        </p:nvSpPr>
        <p:spPr/>
        <p:txBody>
          <a:bodyPr/>
          <a:lstStyle>
            <a:lvl1pPr>
              <a:defRPr>
                <a:solidFill>
                  <a:srgbClr val="FFFFFF"/>
                </a:solidFill>
              </a:defRPr>
            </a:lvl1pPr>
            <a:extLst/>
          </a:lstStyle>
          <a:p>
            <a:pPr>
              <a:defRPr/>
            </a:pPr>
            <a:fld id="{0F3D41E9-A687-49A9-87E5-8089BD9B208C}" type="slidenum">
              <a:rPr lang="es-AR"/>
              <a:pPr>
                <a:defRPr/>
              </a:pPr>
              <a:t>‹Nº›</a:t>
            </a:fld>
            <a:endParaRPr lang="es-A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0AC9ED57-A91A-4E80-A577-B55518C1C273}" type="datetimeFigureOut">
              <a:rPr lang="es-AR"/>
              <a:pPr>
                <a:defRPr/>
              </a:pPr>
              <a:t>16/12/2011</a:t>
            </a:fld>
            <a:endParaRPr lang="es-AR" dirty="0"/>
          </a:p>
        </p:txBody>
      </p:sp>
      <p:sp>
        <p:nvSpPr>
          <p:cNvPr id="5" name="21 Marcador de pie de página"/>
          <p:cNvSpPr>
            <a:spLocks noGrp="1"/>
          </p:cNvSpPr>
          <p:nvPr>
            <p:ph type="ftr" sz="quarter" idx="11"/>
          </p:nvPr>
        </p:nvSpPr>
        <p:spPr/>
        <p:txBody>
          <a:bodyPr/>
          <a:lstStyle>
            <a:lvl1pPr>
              <a:defRPr/>
            </a:lvl1pPr>
          </a:lstStyle>
          <a:p>
            <a:pPr>
              <a:defRPr/>
            </a:pPr>
            <a:endParaRPr lang="es-AR"/>
          </a:p>
        </p:txBody>
      </p:sp>
      <p:sp>
        <p:nvSpPr>
          <p:cNvPr id="6" name="17 Marcador de número de diapositiva"/>
          <p:cNvSpPr>
            <a:spLocks noGrp="1"/>
          </p:cNvSpPr>
          <p:nvPr>
            <p:ph type="sldNum" sz="quarter" idx="12"/>
          </p:nvPr>
        </p:nvSpPr>
        <p:spPr/>
        <p:txBody>
          <a:bodyPr/>
          <a:lstStyle>
            <a:lvl1pPr>
              <a:defRPr/>
            </a:lvl1pPr>
          </a:lstStyle>
          <a:p>
            <a:pPr>
              <a:defRPr/>
            </a:pPr>
            <a:fld id="{97A89D3D-921C-45A2-88FC-66058A299E7F}" type="slidenum">
              <a:rPr lang="es-AR"/>
              <a:pPr>
                <a:defRPr/>
              </a:pPr>
              <a:t>‹Nº›</a:t>
            </a:fld>
            <a:endParaRPr lang="es-A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8E56C8A9-BC8B-4F9D-8A97-FD6CD2FFCB09}" type="datetimeFigureOut">
              <a:rPr lang="es-AR"/>
              <a:pPr>
                <a:defRPr/>
              </a:pPr>
              <a:t>16/12/2011</a:t>
            </a:fld>
            <a:endParaRPr lang="es-AR" dirty="0"/>
          </a:p>
        </p:txBody>
      </p:sp>
      <p:sp>
        <p:nvSpPr>
          <p:cNvPr id="5" name="21 Marcador de pie de página"/>
          <p:cNvSpPr>
            <a:spLocks noGrp="1"/>
          </p:cNvSpPr>
          <p:nvPr>
            <p:ph type="ftr" sz="quarter" idx="11"/>
          </p:nvPr>
        </p:nvSpPr>
        <p:spPr/>
        <p:txBody>
          <a:bodyPr/>
          <a:lstStyle>
            <a:lvl1pPr>
              <a:defRPr/>
            </a:lvl1pPr>
          </a:lstStyle>
          <a:p>
            <a:pPr>
              <a:defRPr/>
            </a:pPr>
            <a:endParaRPr lang="es-AR"/>
          </a:p>
        </p:txBody>
      </p:sp>
      <p:sp>
        <p:nvSpPr>
          <p:cNvPr id="6" name="17 Marcador de número de diapositiva"/>
          <p:cNvSpPr>
            <a:spLocks noGrp="1"/>
          </p:cNvSpPr>
          <p:nvPr>
            <p:ph type="sldNum" sz="quarter" idx="12"/>
          </p:nvPr>
        </p:nvSpPr>
        <p:spPr/>
        <p:txBody>
          <a:bodyPr/>
          <a:lstStyle>
            <a:lvl1pPr>
              <a:defRPr/>
            </a:lvl1pPr>
          </a:lstStyle>
          <a:p>
            <a:pPr>
              <a:defRPr/>
            </a:pPr>
            <a:fld id="{78A674CF-7178-46B4-95E5-3D5F0222E4C6}" type="slidenum">
              <a:rPr lang="es-AR"/>
              <a:pPr>
                <a:defRPr/>
              </a:pPr>
              <a:t>‹Nº›</a:t>
            </a:fld>
            <a:endParaRPr lang="es-A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4" name="9 Marcador de fecha"/>
          <p:cNvSpPr>
            <a:spLocks noGrp="1"/>
          </p:cNvSpPr>
          <p:nvPr>
            <p:ph type="dt" sz="half" idx="10"/>
          </p:nvPr>
        </p:nvSpPr>
        <p:spPr/>
        <p:txBody>
          <a:bodyPr/>
          <a:lstStyle>
            <a:lvl1pPr>
              <a:defRPr/>
            </a:lvl1pPr>
          </a:lstStyle>
          <a:p>
            <a:pPr>
              <a:defRPr/>
            </a:pPr>
            <a:fld id="{20CC0D96-B68C-4305-A6D8-C1A6CD032D36}" type="datetimeFigureOut">
              <a:rPr lang="es-AR"/>
              <a:pPr>
                <a:defRPr/>
              </a:pPr>
              <a:t>16/12/2011</a:t>
            </a:fld>
            <a:endParaRPr lang="es-AR" dirty="0"/>
          </a:p>
        </p:txBody>
      </p:sp>
      <p:sp>
        <p:nvSpPr>
          <p:cNvPr id="5" name="21 Marcador de pie de página"/>
          <p:cNvSpPr>
            <a:spLocks noGrp="1"/>
          </p:cNvSpPr>
          <p:nvPr>
            <p:ph type="ftr" sz="quarter" idx="11"/>
          </p:nvPr>
        </p:nvSpPr>
        <p:spPr/>
        <p:txBody>
          <a:bodyPr/>
          <a:lstStyle>
            <a:lvl1pPr>
              <a:defRPr/>
            </a:lvl1pPr>
          </a:lstStyle>
          <a:p>
            <a:pPr>
              <a:defRPr/>
            </a:pPr>
            <a:endParaRPr lang="es-AR"/>
          </a:p>
        </p:txBody>
      </p:sp>
      <p:sp>
        <p:nvSpPr>
          <p:cNvPr id="6" name="17 Marcador de número de diapositiva"/>
          <p:cNvSpPr>
            <a:spLocks noGrp="1"/>
          </p:cNvSpPr>
          <p:nvPr>
            <p:ph type="sldNum" sz="quarter" idx="12"/>
          </p:nvPr>
        </p:nvSpPr>
        <p:spPr/>
        <p:txBody>
          <a:bodyPr/>
          <a:lstStyle>
            <a:lvl1pPr>
              <a:defRPr/>
            </a:lvl1pPr>
          </a:lstStyle>
          <a:p>
            <a:pPr>
              <a:defRPr/>
            </a:pPr>
            <a:fld id="{4AE99C3D-4221-485E-BD2F-D442ED595A1B}" type="slidenum">
              <a:rPr lang="es-AR"/>
              <a:pPr>
                <a:defRPr/>
              </a:pPr>
              <a:t>‹Nº›</a:t>
            </a:fld>
            <a:endParaRPr lang="es-A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4" name="3 Cheurón"/>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5" name="4 Cheurón"/>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2" name="1 Título"/>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s-ES" smtClean="0"/>
              <a:t>Haga clic para modificar el estilo de texto del patrón</a:t>
            </a:r>
          </a:p>
        </p:txBody>
      </p:sp>
      <p:sp>
        <p:nvSpPr>
          <p:cNvPr id="6" name="3 Marcador de fecha"/>
          <p:cNvSpPr>
            <a:spLocks noGrp="1"/>
          </p:cNvSpPr>
          <p:nvPr>
            <p:ph type="dt" sz="half" idx="10"/>
          </p:nvPr>
        </p:nvSpPr>
        <p:spPr/>
        <p:txBody>
          <a:bodyPr/>
          <a:lstStyle>
            <a:lvl1pPr>
              <a:defRPr/>
            </a:lvl1pPr>
            <a:extLst/>
          </a:lstStyle>
          <a:p>
            <a:pPr>
              <a:defRPr/>
            </a:pPr>
            <a:fld id="{F1680635-2A70-45F1-B69D-2616C81966E7}" type="datetimeFigureOut">
              <a:rPr lang="es-AR"/>
              <a:pPr>
                <a:defRPr/>
              </a:pPr>
              <a:t>16/12/2011</a:t>
            </a:fld>
            <a:endParaRPr lang="es-AR" dirty="0"/>
          </a:p>
        </p:txBody>
      </p:sp>
      <p:sp>
        <p:nvSpPr>
          <p:cNvPr id="7" name="4 Marcador de pie de página"/>
          <p:cNvSpPr>
            <a:spLocks noGrp="1"/>
          </p:cNvSpPr>
          <p:nvPr>
            <p:ph type="ftr" sz="quarter" idx="11"/>
          </p:nvPr>
        </p:nvSpPr>
        <p:spPr/>
        <p:txBody>
          <a:bodyPr/>
          <a:lstStyle>
            <a:lvl1pPr>
              <a:defRPr/>
            </a:lvl1pPr>
            <a:extLst/>
          </a:lstStyle>
          <a:p>
            <a:pPr>
              <a:defRPr/>
            </a:pPr>
            <a:endParaRPr lang="es-AR"/>
          </a:p>
        </p:txBody>
      </p:sp>
      <p:sp>
        <p:nvSpPr>
          <p:cNvPr id="8" name="5 Marcador de número de diapositiva"/>
          <p:cNvSpPr>
            <a:spLocks noGrp="1"/>
          </p:cNvSpPr>
          <p:nvPr>
            <p:ph type="sldNum" sz="quarter" idx="12"/>
          </p:nvPr>
        </p:nvSpPr>
        <p:spPr/>
        <p:txBody>
          <a:bodyPr/>
          <a:lstStyle>
            <a:lvl1pPr>
              <a:defRPr/>
            </a:lvl1pPr>
            <a:extLst/>
          </a:lstStyle>
          <a:p>
            <a:pPr>
              <a:defRPr/>
            </a:pPr>
            <a:fld id="{5935261D-C06C-4C1C-A84A-D9CD37454AE0}" type="slidenum">
              <a:rPr lang="es-AR"/>
              <a:pPr>
                <a:defRPr/>
              </a:pPr>
              <a:t>‹Nº›</a:t>
            </a:fld>
            <a:endParaRPr lang="es-A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8" name="7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5" name="4 Marcador de fecha"/>
          <p:cNvSpPr>
            <a:spLocks noGrp="1"/>
          </p:cNvSpPr>
          <p:nvPr>
            <p:ph type="dt" sz="half" idx="10"/>
          </p:nvPr>
        </p:nvSpPr>
        <p:spPr/>
        <p:txBody>
          <a:bodyPr/>
          <a:lstStyle>
            <a:lvl1pPr>
              <a:defRPr/>
            </a:lvl1pPr>
            <a:extLst/>
          </a:lstStyle>
          <a:p>
            <a:pPr>
              <a:defRPr/>
            </a:pPr>
            <a:fld id="{01E569B1-CF52-4845-9A8E-7BAA14DADABE}" type="datetimeFigureOut">
              <a:rPr lang="es-AR"/>
              <a:pPr>
                <a:defRPr/>
              </a:pPr>
              <a:t>16/12/2011</a:t>
            </a:fld>
            <a:endParaRPr lang="es-AR" dirty="0"/>
          </a:p>
        </p:txBody>
      </p:sp>
      <p:sp>
        <p:nvSpPr>
          <p:cNvPr id="6" name="5 Marcador de pie de página"/>
          <p:cNvSpPr>
            <a:spLocks noGrp="1"/>
          </p:cNvSpPr>
          <p:nvPr>
            <p:ph type="ftr" sz="quarter" idx="11"/>
          </p:nvPr>
        </p:nvSpPr>
        <p:spPr/>
        <p:txBody>
          <a:bodyPr/>
          <a:lstStyle>
            <a:lvl1pPr>
              <a:defRPr/>
            </a:lvl1pPr>
            <a:extLst/>
          </a:lstStyle>
          <a:p>
            <a:pPr>
              <a:defRPr/>
            </a:pPr>
            <a:endParaRPr lang="es-AR"/>
          </a:p>
        </p:txBody>
      </p:sp>
      <p:sp>
        <p:nvSpPr>
          <p:cNvPr id="7" name="6 Marcador de número de diapositiva"/>
          <p:cNvSpPr>
            <a:spLocks noGrp="1"/>
          </p:cNvSpPr>
          <p:nvPr>
            <p:ph type="sldNum" sz="quarter" idx="12"/>
          </p:nvPr>
        </p:nvSpPr>
        <p:spPr/>
        <p:txBody>
          <a:bodyPr/>
          <a:lstStyle>
            <a:lvl1pPr>
              <a:defRPr/>
            </a:lvl1pPr>
            <a:extLst/>
          </a:lstStyle>
          <a:p>
            <a:pPr>
              <a:defRPr/>
            </a:pPr>
            <a:fld id="{B9AFB980-1A43-4F89-A577-2F46B36696A4}" type="slidenum">
              <a:rPr lang="es-AR"/>
              <a:pPr>
                <a:defRPr/>
              </a:pPr>
              <a:t>‹Nº›</a:t>
            </a:fld>
            <a:endParaRPr lang="es-AR" dirty="0"/>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lstStyle>
            <a:lvl1pPr>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lvl1pPr>
              <a:defRPr/>
            </a:lvl1pPr>
            <a:extLst/>
          </a:lstStyle>
          <a:p>
            <a:pPr>
              <a:defRPr/>
            </a:pPr>
            <a:fld id="{83F93ADA-5B5F-4D69-B7CF-CC63EA0F95FD}" type="datetimeFigureOut">
              <a:rPr lang="es-AR"/>
              <a:pPr>
                <a:defRPr/>
              </a:pPr>
              <a:t>16/12/2011</a:t>
            </a:fld>
            <a:endParaRPr lang="es-AR" dirty="0"/>
          </a:p>
        </p:txBody>
      </p:sp>
      <p:sp>
        <p:nvSpPr>
          <p:cNvPr id="8" name="7 Marcador de pie de página"/>
          <p:cNvSpPr>
            <a:spLocks noGrp="1"/>
          </p:cNvSpPr>
          <p:nvPr>
            <p:ph type="ftr" sz="quarter" idx="11"/>
          </p:nvPr>
        </p:nvSpPr>
        <p:spPr/>
        <p:txBody>
          <a:bodyPr/>
          <a:lstStyle>
            <a:lvl1pPr>
              <a:defRPr/>
            </a:lvl1pPr>
            <a:extLst/>
          </a:lstStyle>
          <a:p>
            <a:pPr>
              <a:defRPr/>
            </a:pPr>
            <a:endParaRPr lang="es-AR"/>
          </a:p>
        </p:txBody>
      </p:sp>
      <p:sp>
        <p:nvSpPr>
          <p:cNvPr id="9" name="8 Marcador de número de diapositiva"/>
          <p:cNvSpPr>
            <a:spLocks noGrp="1"/>
          </p:cNvSpPr>
          <p:nvPr>
            <p:ph type="sldNum" sz="quarter" idx="12"/>
          </p:nvPr>
        </p:nvSpPr>
        <p:spPr/>
        <p:txBody>
          <a:bodyPr/>
          <a:lstStyle>
            <a:lvl1pPr>
              <a:defRPr/>
            </a:lvl1pPr>
            <a:extLst/>
          </a:lstStyle>
          <a:p>
            <a:pPr>
              <a:defRPr/>
            </a:pPr>
            <a:fld id="{992FE3FD-2B05-4853-9AA5-8FAB1C262109}" type="slidenum">
              <a:rPr lang="es-AR"/>
              <a:pPr>
                <a:defRPr/>
              </a:pPr>
              <a:t>‹Nº›</a:t>
            </a:fld>
            <a:endParaRPr lang="es-AR"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6" name="5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lvl1pPr>
              <a:defRPr/>
            </a:lvl1pPr>
            <a:extLst/>
          </a:lstStyle>
          <a:p>
            <a:pPr>
              <a:defRPr/>
            </a:pPr>
            <a:fld id="{157CA93D-5D95-474E-AB21-2D0AAF3C4B10}" type="datetimeFigureOut">
              <a:rPr lang="es-AR"/>
              <a:pPr>
                <a:defRPr/>
              </a:pPr>
              <a:t>16/12/2011</a:t>
            </a:fld>
            <a:endParaRPr lang="es-AR" dirty="0"/>
          </a:p>
        </p:txBody>
      </p:sp>
      <p:sp>
        <p:nvSpPr>
          <p:cNvPr id="4" name="3 Marcador de pie de página"/>
          <p:cNvSpPr>
            <a:spLocks noGrp="1"/>
          </p:cNvSpPr>
          <p:nvPr>
            <p:ph type="ftr" sz="quarter" idx="11"/>
          </p:nvPr>
        </p:nvSpPr>
        <p:spPr/>
        <p:txBody>
          <a:bodyPr/>
          <a:lstStyle>
            <a:lvl1pPr>
              <a:defRPr/>
            </a:lvl1pPr>
            <a:extLst/>
          </a:lstStyle>
          <a:p>
            <a:pPr>
              <a:defRPr/>
            </a:pPr>
            <a:endParaRPr lang="es-AR"/>
          </a:p>
        </p:txBody>
      </p:sp>
      <p:sp>
        <p:nvSpPr>
          <p:cNvPr id="5" name="4 Marcador de número de diapositiva"/>
          <p:cNvSpPr>
            <a:spLocks noGrp="1"/>
          </p:cNvSpPr>
          <p:nvPr>
            <p:ph type="sldNum" sz="quarter" idx="12"/>
          </p:nvPr>
        </p:nvSpPr>
        <p:spPr/>
        <p:txBody>
          <a:bodyPr/>
          <a:lstStyle>
            <a:lvl1pPr>
              <a:defRPr/>
            </a:lvl1pPr>
            <a:extLst/>
          </a:lstStyle>
          <a:p>
            <a:pPr>
              <a:defRPr/>
            </a:pPr>
            <a:fld id="{5C097644-ACED-4EB3-8DD4-7A6BEB7D6AE2}" type="slidenum">
              <a:rPr lang="es-AR"/>
              <a:pPr>
                <a:defRPr/>
              </a:pPr>
              <a:t>‹Nº›</a:t>
            </a:fld>
            <a:endParaRPr lang="es-AR" dirty="0"/>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fld id="{248CC984-FB1C-494B-BA2F-A878B6918CBF}" type="datetimeFigureOut">
              <a:rPr lang="es-AR"/>
              <a:pPr>
                <a:defRPr/>
              </a:pPr>
              <a:t>16/12/2011</a:t>
            </a:fld>
            <a:endParaRPr lang="es-AR" dirty="0"/>
          </a:p>
        </p:txBody>
      </p:sp>
      <p:sp>
        <p:nvSpPr>
          <p:cNvPr id="3" name="21 Marcador de pie de página"/>
          <p:cNvSpPr>
            <a:spLocks noGrp="1"/>
          </p:cNvSpPr>
          <p:nvPr>
            <p:ph type="ftr" sz="quarter" idx="11"/>
          </p:nvPr>
        </p:nvSpPr>
        <p:spPr/>
        <p:txBody>
          <a:bodyPr/>
          <a:lstStyle>
            <a:lvl1pPr>
              <a:defRPr/>
            </a:lvl1pPr>
          </a:lstStyle>
          <a:p>
            <a:pPr>
              <a:defRPr/>
            </a:pPr>
            <a:endParaRPr lang="es-AR"/>
          </a:p>
        </p:txBody>
      </p:sp>
      <p:sp>
        <p:nvSpPr>
          <p:cNvPr id="4" name="17 Marcador de número de diapositiva"/>
          <p:cNvSpPr>
            <a:spLocks noGrp="1"/>
          </p:cNvSpPr>
          <p:nvPr>
            <p:ph type="sldNum" sz="quarter" idx="12"/>
          </p:nvPr>
        </p:nvSpPr>
        <p:spPr/>
        <p:txBody>
          <a:bodyPr/>
          <a:lstStyle>
            <a:lvl1pPr>
              <a:defRPr/>
            </a:lvl1pPr>
          </a:lstStyle>
          <a:p>
            <a:pPr>
              <a:defRPr/>
            </a:pPr>
            <a:fld id="{4670DE11-57CB-404A-9714-F8D7638299FB}" type="slidenum">
              <a:rPr lang="es-AR"/>
              <a:pPr>
                <a:defRPr/>
              </a:pPr>
              <a:t>‹Nº›</a:t>
            </a:fld>
            <a:endParaRPr lang="es-A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extLst/>
          </a:lstStyle>
          <a:p>
            <a:pPr>
              <a:defRPr/>
            </a:pPr>
            <a:fld id="{CEAE0D12-C022-4BF1-8FCE-B3ED2AF854C0}" type="datetimeFigureOut">
              <a:rPr lang="es-AR"/>
              <a:pPr>
                <a:defRPr/>
              </a:pPr>
              <a:t>16/12/2011</a:t>
            </a:fld>
            <a:endParaRPr lang="es-AR" dirty="0"/>
          </a:p>
        </p:txBody>
      </p:sp>
      <p:sp>
        <p:nvSpPr>
          <p:cNvPr id="6" name="5 Marcador de pie de página"/>
          <p:cNvSpPr>
            <a:spLocks noGrp="1"/>
          </p:cNvSpPr>
          <p:nvPr>
            <p:ph type="ftr" sz="quarter" idx="11"/>
          </p:nvPr>
        </p:nvSpPr>
        <p:spPr/>
        <p:txBody>
          <a:bodyPr/>
          <a:lstStyle>
            <a:lvl1pPr>
              <a:defRPr/>
            </a:lvl1pPr>
            <a:extLst/>
          </a:lstStyle>
          <a:p>
            <a:pPr>
              <a:defRPr/>
            </a:pPr>
            <a:endParaRPr lang="es-AR"/>
          </a:p>
        </p:txBody>
      </p:sp>
      <p:sp>
        <p:nvSpPr>
          <p:cNvPr id="7" name="6 Marcador de número de diapositiva"/>
          <p:cNvSpPr>
            <a:spLocks noGrp="1"/>
          </p:cNvSpPr>
          <p:nvPr>
            <p:ph type="sldNum" sz="quarter" idx="12"/>
          </p:nvPr>
        </p:nvSpPr>
        <p:spPr/>
        <p:txBody>
          <a:bodyPr/>
          <a:lstStyle>
            <a:lvl1pPr>
              <a:defRPr/>
            </a:lvl1pPr>
            <a:extLst/>
          </a:lstStyle>
          <a:p>
            <a:pPr>
              <a:defRPr/>
            </a:pPr>
            <a:fld id="{0BFB8D0C-D534-48F9-BD8B-2BEAF2D26E9C}" type="slidenum">
              <a:rPr lang="es-AR"/>
              <a:pPr>
                <a:defRPr/>
              </a:pPr>
              <a:t>‹Nº›</a:t>
            </a:fld>
            <a:endParaRPr lang="es-AR"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5" name="4 Forma libre"/>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6" name="5 Forma libre"/>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7" name="6 Triángulo rectángulo"/>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8" name="7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Cheurón"/>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10" name="9 Cheurón"/>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4" name="3 Marcador de texto"/>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s-ES" noProof="0" dirty="0" smtClean="0"/>
              <a:t>Haga clic en el icono para agregar una imagen</a:t>
            </a:r>
            <a:endParaRPr lang="en-US" noProof="0" dirty="0"/>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s-ES" smtClean="0"/>
              <a:t>Haga clic para modificar el estilo de título del patrón</a:t>
            </a:r>
            <a:endParaRPr lang="en-US"/>
          </a:p>
        </p:txBody>
      </p:sp>
      <p:sp>
        <p:nvSpPr>
          <p:cNvPr id="11" name="4 Marcador de fecha"/>
          <p:cNvSpPr>
            <a:spLocks noGrp="1"/>
          </p:cNvSpPr>
          <p:nvPr>
            <p:ph type="dt" sz="half" idx="10"/>
          </p:nvPr>
        </p:nvSpPr>
        <p:spPr/>
        <p:txBody>
          <a:bodyPr/>
          <a:lstStyle>
            <a:lvl1pPr>
              <a:defRPr>
                <a:solidFill>
                  <a:schemeClr val="tx1"/>
                </a:solidFill>
              </a:defRPr>
            </a:lvl1pPr>
            <a:extLst/>
          </a:lstStyle>
          <a:p>
            <a:pPr>
              <a:defRPr/>
            </a:pPr>
            <a:fld id="{70C9A09B-2484-4DBB-A9A7-D655C936739B}" type="datetimeFigureOut">
              <a:rPr lang="es-AR"/>
              <a:pPr>
                <a:defRPr/>
              </a:pPr>
              <a:t>16/12/2011</a:t>
            </a:fld>
            <a:endParaRPr lang="es-AR" dirty="0"/>
          </a:p>
        </p:txBody>
      </p:sp>
      <p:sp>
        <p:nvSpPr>
          <p:cNvPr id="12" name="5 Marcador de pie de página"/>
          <p:cNvSpPr>
            <a:spLocks noGrp="1"/>
          </p:cNvSpPr>
          <p:nvPr>
            <p:ph type="ftr" sz="quarter" idx="11"/>
          </p:nvPr>
        </p:nvSpPr>
        <p:spPr/>
        <p:txBody>
          <a:bodyPr/>
          <a:lstStyle>
            <a:lvl1pPr>
              <a:defRPr>
                <a:solidFill>
                  <a:schemeClr val="tx1"/>
                </a:solidFill>
              </a:defRPr>
            </a:lvl1pPr>
            <a:extLst/>
          </a:lstStyle>
          <a:p>
            <a:pPr>
              <a:defRPr/>
            </a:pPr>
            <a:endParaRPr lang="es-AR"/>
          </a:p>
        </p:txBody>
      </p:sp>
      <p:sp>
        <p:nvSpPr>
          <p:cNvPr id="13" name="6 Marcador de número de diapositiva"/>
          <p:cNvSpPr>
            <a:spLocks noGrp="1"/>
          </p:cNvSpPr>
          <p:nvPr>
            <p:ph type="sldNum" sz="quarter" idx="12"/>
          </p:nvPr>
        </p:nvSpPr>
        <p:spPr/>
        <p:txBody>
          <a:bodyPr/>
          <a:lstStyle>
            <a:lvl1pPr>
              <a:defRPr>
                <a:solidFill>
                  <a:schemeClr val="tx1"/>
                </a:solidFill>
              </a:defRPr>
            </a:lvl1pPr>
            <a:extLst/>
          </a:lstStyle>
          <a:p>
            <a:pPr>
              <a:defRPr/>
            </a:pPr>
            <a:fld id="{2B11BA25-40E3-4D2C-846F-C06F2FDEF8A3}" type="slidenum">
              <a:rPr lang="es-AR"/>
              <a:pPr>
                <a:defRPr/>
              </a:pPr>
              <a:t>‹Nº›</a:t>
            </a:fld>
            <a:endParaRPr lang="es-AR"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2" name="11 Forma libre"/>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s-ES" smtClean="0"/>
              <a:t>Haga clic para modificar el estilo de título del patrón</a:t>
            </a:r>
            <a:endParaRPr lang="en-US"/>
          </a:p>
        </p:txBody>
      </p:sp>
      <p:sp>
        <p:nvSpPr>
          <p:cNvPr id="1033" name="29 Marcador de texto"/>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fld id="{F55A5D67-3829-48C9-BEF5-2C6992C781B0}" type="datetimeFigureOut">
              <a:rPr lang="es-AR"/>
              <a:pPr>
                <a:defRPr/>
              </a:pPr>
              <a:t>16/12/2011</a:t>
            </a:fld>
            <a:endParaRPr lang="es-AR" dirty="0"/>
          </a:p>
        </p:txBody>
      </p:sp>
      <p:sp>
        <p:nvSpPr>
          <p:cNvPr id="22" name="21 Marcador de pie de página"/>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s-AR"/>
          </a:p>
        </p:txBody>
      </p:sp>
      <p:sp>
        <p:nvSpPr>
          <p:cNvPr id="18" name="17 Marcador de número de diapositiva"/>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2B8388B1-965E-4153-B57D-251B04B00399}" type="slidenum">
              <a:rPr lang="es-AR"/>
              <a:pPr>
                <a:defRPr/>
              </a:pPr>
              <a:t>‹Nº›</a:t>
            </a:fld>
            <a:endParaRPr lang="es-AR" dirty="0"/>
          </a:p>
        </p:txBody>
      </p:sp>
    </p:spTree>
  </p:cSld>
  <p:clrMap bg1="lt1" tx1="dk1" bg2="lt2" tx2="dk2" accent1="accent1" accent2="accent2" accent3="accent3" accent4="accent4" accent5="accent5" accent6="accent6" hlink="hlink" folHlink="folHlink"/>
  <p:sldLayoutIdLst>
    <p:sldLayoutId id="2147483809" r:id="rId1"/>
    <p:sldLayoutId id="2147483805" r:id="rId2"/>
    <p:sldLayoutId id="2147483810" r:id="rId3"/>
    <p:sldLayoutId id="2147483811" r:id="rId4"/>
    <p:sldLayoutId id="2147483812" r:id="rId5"/>
    <p:sldLayoutId id="2147483813" r:id="rId6"/>
    <p:sldLayoutId id="2147483806" r:id="rId7"/>
    <p:sldLayoutId id="2147483814" r:id="rId8"/>
    <p:sldLayoutId id="2147483815" r:id="rId9"/>
    <p:sldLayoutId id="2147483807" r:id="rId10"/>
    <p:sldLayoutId id="2147483808"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extension.unsl.edu.ar/resolucion-uni-discapacidad.doc"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Rectángulo"/>
          <p:cNvSpPr>
            <a:spLocks noChangeArrowheads="1"/>
          </p:cNvSpPr>
          <p:nvPr/>
        </p:nvSpPr>
        <p:spPr bwMode="auto">
          <a:xfrm>
            <a:off x="2500313" y="1071563"/>
            <a:ext cx="4357687" cy="3786187"/>
          </a:xfrm>
          <a:prstGeom prst="rect">
            <a:avLst/>
          </a:prstGeom>
          <a:noFill/>
          <a:ln w="9525">
            <a:noFill/>
            <a:miter lim="800000"/>
            <a:headEnd/>
            <a:tailEnd/>
          </a:ln>
        </p:spPr>
        <p:txBody>
          <a:bodyPr>
            <a:spAutoFit/>
          </a:bodyPr>
          <a:lstStyle/>
          <a:p>
            <a:pPr algn="ctr"/>
            <a:r>
              <a:rPr lang="es-AR" sz="2400" b="1" dirty="0" smtClean="0"/>
              <a:t>La siguiente presentación es </a:t>
            </a:r>
            <a:r>
              <a:rPr lang="es-AR" sz="2400" b="1" dirty="0"/>
              <a:t>un resumen del  proyecto Universidad y Discapacidad, </a:t>
            </a:r>
            <a:r>
              <a:rPr lang="es-AR" sz="2400" b="1" dirty="0">
                <a:hlinkClick r:id="rId2"/>
              </a:rPr>
              <a:t>Ordenanza </a:t>
            </a:r>
            <a:r>
              <a:rPr lang="es-AR" sz="2400" b="1" dirty="0" smtClean="0">
                <a:hlinkClick r:id="rId2"/>
              </a:rPr>
              <a:t>R. N°8</a:t>
            </a:r>
            <a:r>
              <a:rPr lang="es-AR" sz="2400" b="1" dirty="0" smtClean="0"/>
              <a:t>, </a:t>
            </a:r>
            <a:r>
              <a:rPr lang="es-AR" sz="2400" b="1" dirty="0"/>
              <a:t>que tiene como objetivo principal  motivar el ingreso de las Personas con Discapacidad a la Universidad Nacional de San Luis y generar así una universidad </a:t>
            </a:r>
            <a:r>
              <a:rPr lang="es-AR" sz="2400" b="1" dirty="0" smtClean="0"/>
              <a:t>más </a:t>
            </a:r>
            <a:r>
              <a:rPr lang="es-AR" sz="2400" b="1" dirty="0"/>
              <a:t>inclusiva.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785927"/>
            <a:ext cx="7772400" cy="1814524"/>
          </a:xfrm>
        </p:spPr>
        <p:txBody>
          <a:bodyPr rtlCol="0">
            <a:normAutofit fontScale="90000"/>
          </a:bodyPr>
          <a:lstStyle/>
          <a:p>
            <a:pPr eaLnBrk="1" fontAlgn="auto" hangingPunct="1">
              <a:spcAft>
                <a:spcPts val="0"/>
              </a:spcAft>
              <a:defRPr/>
            </a:pPr>
            <a:r>
              <a:rPr lang="es-AR" dirty="0" smtClean="0">
                <a:latin typeface="Algerian" pitchFamily="82" charset="0"/>
              </a:rPr>
              <a:t/>
            </a:r>
            <a:br>
              <a:rPr lang="es-AR" dirty="0" smtClean="0">
                <a:latin typeface="Algerian" pitchFamily="82" charset="0"/>
              </a:rPr>
            </a:br>
            <a:r>
              <a:rPr lang="es-AR" dirty="0" smtClean="0">
                <a:latin typeface="Algerian" pitchFamily="82" charset="0"/>
              </a:rPr>
              <a:t>Proyecto</a:t>
            </a:r>
            <a:br>
              <a:rPr lang="es-AR" dirty="0" smtClean="0">
                <a:latin typeface="Algerian" pitchFamily="82" charset="0"/>
              </a:rPr>
            </a:br>
            <a:r>
              <a:rPr lang="es-AR" dirty="0" smtClean="0">
                <a:latin typeface="Algerian" pitchFamily="82" charset="0"/>
              </a:rPr>
              <a:t>Universidad y discapacidad</a:t>
            </a:r>
            <a:br>
              <a:rPr lang="es-AR" dirty="0" smtClean="0">
                <a:latin typeface="Algerian" pitchFamily="82" charset="0"/>
              </a:rPr>
            </a:br>
            <a:r>
              <a:rPr lang="es-AR" dirty="0" smtClean="0">
                <a:latin typeface="Algerian" pitchFamily="82" charset="0"/>
              </a:rPr>
              <a:t>U.N.s.l</a:t>
            </a:r>
          </a:p>
        </p:txBody>
      </p:sp>
      <p:pic>
        <p:nvPicPr>
          <p:cNvPr id="10243" name="Picture 3" descr="E:\logo-f-trans-unsl.jpg"/>
          <p:cNvPicPr>
            <a:picLocks noChangeAspect="1" noChangeArrowheads="1"/>
          </p:cNvPicPr>
          <p:nvPr/>
        </p:nvPicPr>
        <p:blipFill>
          <a:blip r:embed="rId3" cstate="print"/>
          <a:srcRect/>
          <a:stretch>
            <a:fillRect/>
          </a:stretch>
        </p:blipFill>
        <p:spPr bwMode="auto">
          <a:xfrm>
            <a:off x="642938" y="357188"/>
            <a:ext cx="1428750" cy="1428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3 Título"/>
          <p:cNvSpPr>
            <a:spLocks noGrp="1"/>
          </p:cNvSpPr>
          <p:nvPr>
            <p:ph type="title" idx="4294967295"/>
          </p:nvPr>
        </p:nvSpPr>
        <p:spPr>
          <a:xfrm>
            <a:off x="285750" y="857250"/>
            <a:ext cx="8858250" cy="5143500"/>
          </a:xfrm>
        </p:spPr>
        <p:txBody>
          <a:bodyPr>
            <a:normAutofit fontScale="90000"/>
          </a:bodyPr>
          <a:lstStyle/>
          <a:p>
            <a:pPr marL="342900" indent="-342900" eaLnBrk="1" fontAlgn="auto" hangingPunct="1">
              <a:spcAft>
                <a:spcPts val="0"/>
              </a:spcAft>
              <a:defRPr/>
            </a:pPr>
            <a:r>
              <a:rPr lang="es-AR" sz="1800" dirty="0" smtClean="0">
                <a:solidFill>
                  <a:srgbClr val="000000"/>
                </a:solidFill>
                <a:latin typeface="Arial" charset="0"/>
                <a:cs typeface="Arial" charset="0"/>
              </a:rPr>
              <a:t/>
            </a:r>
            <a:br>
              <a:rPr lang="es-AR" sz="1800" dirty="0" smtClean="0">
                <a:solidFill>
                  <a:srgbClr val="000000"/>
                </a:solidFill>
                <a:latin typeface="Arial" charset="0"/>
                <a:cs typeface="Arial" charset="0"/>
              </a:rPr>
            </a:br>
            <a:r>
              <a:rPr lang="es-AR" sz="1800" dirty="0" smtClean="0">
                <a:solidFill>
                  <a:srgbClr val="000000"/>
                </a:solidFill>
                <a:latin typeface="Arial" charset="0"/>
                <a:cs typeface="Arial" charset="0"/>
              </a:rPr>
              <a:t/>
            </a:r>
            <a:br>
              <a:rPr lang="es-AR" sz="1800" dirty="0" smtClean="0">
                <a:solidFill>
                  <a:srgbClr val="000000"/>
                </a:solidFill>
                <a:latin typeface="Arial" charset="0"/>
                <a:cs typeface="Arial" charset="0"/>
              </a:rPr>
            </a:br>
            <a:r>
              <a:rPr lang="es-AR" sz="1800" dirty="0" smtClean="0">
                <a:solidFill>
                  <a:srgbClr val="000000"/>
                </a:solidFill>
                <a:latin typeface="Arial" charset="0"/>
                <a:cs typeface="Arial" charset="0"/>
              </a:rPr>
              <a:t>            </a:t>
            </a:r>
            <a:r>
              <a:rPr lang="es-AR" sz="2000" dirty="0" smtClean="0">
                <a:solidFill>
                  <a:srgbClr val="000000"/>
                </a:solidFill>
                <a:latin typeface="Arial" charset="0"/>
                <a:cs typeface="Arial" charset="0"/>
              </a:rPr>
              <a:t>Es preciso que la Universidad asuma un rol  preponderante en  la promoción de derechos que aun son incipientes en nuestra universidad. </a:t>
            </a:r>
            <a:br>
              <a:rPr lang="es-AR" sz="2000" dirty="0" smtClean="0">
                <a:solidFill>
                  <a:srgbClr val="000000"/>
                </a:solidFill>
                <a:latin typeface="Arial" charset="0"/>
                <a:cs typeface="Arial" charset="0"/>
              </a:rPr>
            </a:br>
            <a:r>
              <a:rPr lang="es-AR" sz="2000" dirty="0" smtClean="0">
                <a:solidFill>
                  <a:srgbClr val="000000"/>
                </a:solidFill>
                <a:latin typeface="Arial" charset="0"/>
                <a:cs typeface="Arial" charset="0"/>
              </a:rPr>
              <a:t>          El tema de la discapacidad es necesario que sea  abordado para lograr el acceso a la educación de las personas con discapacidad a la cultura y a una mejor calidad de vida.</a:t>
            </a:r>
            <a:br>
              <a:rPr lang="es-AR" sz="2000" dirty="0" smtClean="0">
                <a:solidFill>
                  <a:srgbClr val="000000"/>
                </a:solidFill>
                <a:latin typeface="Arial" charset="0"/>
                <a:cs typeface="Arial" charset="0"/>
              </a:rPr>
            </a:br>
            <a:r>
              <a:rPr lang="es-AR" sz="2000" dirty="0" smtClean="0">
                <a:solidFill>
                  <a:srgbClr val="000000"/>
                </a:solidFill>
                <a:latin typeface="Arial" charset="0"/>
                <a:cs typeface="Arial" charset="0"/>
              </a:rPr>
              <a:t>         La Convención  Internacional de los Derechos de las personas con Discapacidad expresa por primera vez el derecho de este grupo de acceder a la Educación Superior con los apoyos y ayudas necesarias.</a:t>
            </a:r>
            <a:br>
              <a:rPr lang="es-AR" sz="2000" dirty="0" smtClean="0">
                <a:solidFill>
                  <a:srgbClr val="000000"/>
                </a:solidFill>
                <a:latin typeface="Arial" charset="0"/>
                <a:cs typeface="Arial" charset="0"/>
              </a:rPr>
            </a:br>
            <a:r>
              <a:rPr lang="es-AR" sz="2000" dirty="0" smtClean="0">
                <a:solidFill>
                  <a:srgbClr val="000000"/>
                </a:solidFill>
                <a:latin typeface="Arial" charset="0"/>
                <a:cs typeface="Arial" charset="0"/>
              </a:rPr>
              <a:t>La ley expresa:</a:t>
            </a:r>
            <a:br>
              <a:rPr lang="es-AR" sz="2000" dirty="0" smtClean="0">
                <a:solidFill>
                  <a:srgbClr val="000000"/>
                </a:solidFill>
                <a:latin typeface="Arial" charset="0"/>
                <a:cs typeface="Arial" charset="0"/>
              </a:rPr>
            </a:br>
            <a:r>
              <a:rPr lang="es-AR" sz="2000" dirty="0" smtClean="0">
                <a:solidFill>
                  <a:srgbClr val="000000"/>
                </a:solidFill>
                <a:latin typeface="Arial" charset="0"/>
                <a:cs typeface="Arial" charset="0"/>
              </a:rPr>
              <a:t>El estado deberá garantizar el acceso físico, servicios de interpretación y los apoyos técnicos necesarios y suficientes para las personas con discapacidad.</a:t>
            </a:r>
            <a:br>
              <a:rPr lang="es-AR" sz="2000" dirty="0" smtClean="0">
                <a:solidFill>
                  <a:srgbClr val="000000"/>
                </a:solidFill>
                <a:latin typeface="Arial" charset="0"/>
                <a:cs typeface="Arial" charset="0"/>
              </a:rPr>
            </a:br>
            <a:r>
              <a:rPr lang="es-AR" sz="2000" dirty="0" smtClean="0">
                <a:solidFill>
                  <a:srgbClr val="000000"/>
                </a:solidFill>
                <a:latin typeface="Arial" charset="0"/>
                <a:cs typeface="Arial" charset="0"/>
              </a:rPr>
              <a:t>         Una de las acciones que están en proceso de ejecución  es la creación de espacios de lectura y producción de textos. </a:t>
            </a:r>
            <a:br>
              <a:rPr lang="es-AR" sz="2000" dirty="0" smtClean="0">
                <a:solidFill>
                  <a:srgbClr val="000000"/>
                </a:solidFill>
                <a:latin typeface="Arial" charset="0"/>
                <a:cs typeface="Arial" charset="0"/>
              </a:rPr>
            </a:br>
            <a:r>
              <a:rPr lang="es-AR" sz="2000" dirty="0" smtClean="0">
                <a:solidFill>
                  <a:srgbClr val="000000"/>
                </a:solidFill>
                <a:latin typeface="Arial" charset="0"/>
                <a:cs typeface="Arial" charset="0"/>
              </a:rPr>
              <a:t>        Brindar equidad en el acceso a la información de las personas con discapacidad.</a:t>
            </a:r>
            <a:br>
              <a:rPr lang="es-AR" sz="2000" dirty="0" smtClean="0">
                <a:solidFill>
                  <a:srgbClr val="000000"/>
                </a:solidFill>
                <a:latin typeface="Arial" charset="0"/>
                <a:cs typeface="Arial" charset="0"/>
              </a:rPr>
            </a:br>
            <a:r>
              <a:rPr lang="es-AR" sz="2000" dirty="0" smtClean="0">
                <a:solidFill>
                  <a:srgbClr val="000000"/>
                </a:solidFill>
                <a:latin typeface="Arial" charset="0"/>
                <a:cs typeface="Arial" charset="0"/>
              </a:rPr>
              <a:t>        Teniendo en cuenta las necesidades y adaptaciones tecnológicas brindando la adecuación a los distintos soportes para que las personas con discapacidad tengan acceso a la información.</a:t>
            </a:r>
            <a:br>
              <a:rPr lang="es-AR" sz="2000" dirty="0" smtClean="0">
                <a:solidFill>
                  <a:srgbClr val="000000"/>
                </a:solidFill>
                <a:latin typeface="Arial" charset="0"/>
                <a:cs typeface="Arial" charset="0"/>
              </a:rPr>
            </a:br>
            <a:r>
              <a:rPr lang="es-AR" sz="1800" dirty="0" smtClean="0">
                <a:solidFill>
                  <a:srgbClr val="000000"/>
                </a:solidFill>
                <a:latin typeface="Arial" charset="0"/>
                <a:cs typeface="Arial" charset="0"/>
              </a:rPr>
              <a:t/>
            </a:r>
            <a:br>
              <a:rPr lang="es-AR" sz="1800" dirty="0" smtClean="0">
                <a:solidFill>
                  <a:srgbClr val="000000"/>
                </a:solidFill>
                <a:latin typeface="Arial" charset="0"/>
                <a:cs typeface="Arial" charset="0"/>
              </a:rPr>
            </a:br>
            <a:endParaRPr lang="es-AR" sz="1800" dirty="0" smtClean="0">
              <a:solidFill>
                <a:srgbClr val="000000"/>
              </a:solidFill>
              <a:latin typeface="Arial" charset="0"/>
              <a:cs typeface="Arial" charset="0"/>
            </a:endParaRPr>
          </a:p>
        </p:txBody>
      </p:sp>
      <p:sp>
        <p:nvSpPr>
          <p:cNvPr id="11267" name="4 CuadroTexto"/>
          <p:cNvSpPr txBox="1">
            <a:spLocks noChangeArrowheads="1"/>
          </p:cNvSpPr>
          <p:nvPr/>
        </p:nvSpPr>
        <p:spPr bwMode="auto">
          <a:xfrm>
            <a:off x="785813" y="2286000"/>
            <a:ext cx="184150" cy="369888"/>
          </a:xfrm>
          <a:prstGeom prst="rect">
            <a:avLst/>
          </a:prstGeom>
          <a:noFill/>
          <a:ln w="9525">
            <a:noFill/>
            <a:miter lim="800000"/>
            <a:headEnd/>
            <a:tailEnd/>
          </a:ln>
        </p:spPr>
        <p:txBody>
          <a:bodyPr wrap="none">
            <a:spAutoFit/>
          </a:bodyPr>
          <a:lstStyle/>
          <a:p>
            <a:endParaRPr lang="es-AR">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Título"/>
          <p:cNvSpPr>
            <a:spLocks noGrp="1"/>
          </p:cNvSpPr>
          <p:nvPr>
            <p:ph type="title" idx="4294967295"/>
          </p:nvPr>
        </p:nvSpPr>
        <p:spPr>
          <a:xfrm>
            <a:off x="0" y="274638"/>
            <a:ext cx="8643966" cy="6011882"/>
          </a:xfrm>
        </p:spPr>
        <p:txBody>
          <a:bodyPr>
            <a:normAutofit fontScale="90000"/>
          </a:bodyPr>
          <a:lstStyle/>
          <a:p>
            <a:pPr algn="ctr" eaLnBrk="1" fontAlgn="auto" hangingPunct="1">
              <a:spcAft>
                <a:spcPts val="0"/>
              </a:spcAft>
              <a:defRPr/>
            </a:pPr>
            <a:r>
              <a:rPr lang="es-AR" sz="2000" u="sng" dirty="0" smtClean="0">
                <a:latin typeface="Arial" pitchFamily="34" charset="0"/>
                <a:cs typeface="Arial" pitchFamily="34" charset="0"/>
              </a:rPr>
              <a:t>Destinatarios del proyecto</a:t>
            </a:r>
            <a:r>
              <a:rPr lang="es-AR" sz="2000" dirty="0" smtClean="0">
                <a:latin typeface="Arial" pitchFamily="34" charset="0"/>
                <a:cs typeface="Arial" pitchFamily="34" charset="0"/>
              </a:rPr>
              <a:t/>
            </a:r>
            <a:br>
              <a:rPr lang="es-AR" sz="2000" dirty="0" smtClean="0">
                <a:latin typeface="Arial" pitchFamily="34" charset="0"/>
                <a:cs typeface="Arial" pitchFamily="34" charset="0"/>
              </a:rPr>
            </a:br>
            <a:r>
              <a:rPr lang="es-AR" sz="2000" dirty="0" smtClean="0">
                <a:latin typeface="Arial" pitchFamily="34" charset="0"/>
                <a:cs typeface="Arial" pitchFamily="34" charset="0"/>
              </a:rPr>
              <a:t/>
            </a:r>
            <a:br>
              <a:rPr lang="es-AR" sz="2000" dirty="0" smtClean="0">
                <a:latin typeface="Arial" pitchFamily="34" charset="0"/>
                <a:cs typeface="Arial" pitchFamily="34" charset="0"/>
              </a:rPr>
            </a:br>
            <a:r>
              <a:rPr lang="es-AR" sz="2000" dirty="0" smtClean="0">
                <a:latin typeface="Arial" pitchFamily="34" charset="0"/>
                <a:cs typeface="Arial" pitchFamily="34" charset="0"/>
              </a:rPr>
              <a:t>Estudiantes con discapacidad que están estudiando en la Universidad(alrededor de 50),docentes de la Universidad Nacional de San Luis, y personal de apoyo a la docencia.</a:t>
            </a:r>
            <a:br>
              <a:rPr lang="es-AR" sz="2000" dirty="0" smtClean="0">
                <a:latin typeface="Arial" pitchFamily="34" charset="0"/>
                <a:cs typeface="Arial" pitchFamily="34" charset="0"/>
              </a:rPr>
            </a:br>
            <a:r>
              <a:rPr lang="es-AR" sz="2000" dirty="0" smtClean="0">
                <a:latin typeface="Arial" pitchFamily="34" charset="0"/>
                <a:cs typeface="Arial" pitchFamily="34" charset="0"/>
              </a:rPr>
              <a:t/>
            </a:r>
            <a:br>
              <a:rPr lang="es-AR" sz="2000" dirty="0" smtClean="0">
                <a:latin typeface="Arial" pitchFamily="34" charset="0"/>
                <a:cs typeface="Arial" pitchFamily="34" charset="0"/>
              </a:rPr>
            </a:br>
            <a:r>
              <a:rPr lang="es-AR" sz="2000" u="sng" dirty="0" smtClean="0">
                <a:latin typeface="Arial" pitchFamily="34" charset="0"/>
                <a:cs typeface="Arial" pitchFamily="34" charset="0"/>
              </a:rPr>
              <a:t>Estrategias del proyecto</a:t>
            </a:r>
            <a:r>
              <a:rPr lang="es-AR" sz="2000" dirty="0" smtClean="0">
                <a:latin typeface="Arial" pitchFamily="34" charset="0"/>
                <a:cs typeface="Arial" pitchFamily="34" charset="0"/>
              </a:rPr>
              <a:t/>
            </a:r>
            <a:br>
              <a:rPr lang="es-AR" sz="2000" dirty="0" smtClean="0">
                <a:latin typeface="Arial" pitchFamily="34" charset="0"/>
                <a:cs typeface="Arial" pitchFamily="34" charset="0"/>
              </a:rPr>
            </a:br>
            <a:r>
              <a:rPr lang="es-AR" sz="2000" dirty="0" smtClean="0">
                <a:latin typeface="Arial" pitchFamily="34" charset="0"/>
                <a:cs typeface="Arial" pitchFamily="34" charset="0"/>
              </a:rPr>
              <a:t/>
            </a:r>
            <a:br>
              <a:rPr lang="es-AR" sz="2000" dirty="0" smtClean="0">
                <a:latin typeface="Arial" pitchFamily="34" charset="0"/>
                <a:cs typeface="Arial" pitchFamily="34" charset="0"/>
              </a:rPr>
            </a:br>
            <a:r>
              <a:rPr lang="es-AR" sz="2000" dirty="0" smtClean="0">
                <a:latin typeface="Arial" pitchFamily="34" charset="0"/>
                <a:cs typeface="Arial" pitchFamily="34" charset="0"/>
              </a:rPr>
              <a:t>Creación del espacio de lectura y producción de textos que se propone establecer diferencias de trato a favor de las personas con discapacidad en los programas, planes y acciones generales de becas, ayudas y apoyos.</a:t>
            </a:r>
            <a:br>
              <a:rPr lang="es-AR" sz="2000" dirty="0" smtClean="0">
                <a:latin typeface="Arial" pitchFamily="34" charset="0"/>
                <a:cs typeface="Arial" pitchFamily="34" charset="0"/>
              </a:rPr>
            </a:br>
            <a:r>
              <a:rPr lang="es-AR" sz="2000" dirty="0" smtClean="0">
                <a:latin typeface="Arial" pitchFamily="34" charset="0"/>
                <a:cs typeface="Arial" pitchFamily="34" charset="0"/>
              </a:rPr>
              <a:t/>
            </a:r>
            <a:br>
              <a:rPr lang="es-AR" sz="2000" dirty="0" smtClean="0">
                <a:latin typeface="Arial" pitchFamily="34" charset="0"/>
                <a:cs typeface="Arial" pitchFamily="34" charset="0"/>
              </a:rPr>
            </a:br>
            <a:r>
              <a:rPr lang="es-AR" sz="2000" dirty="0" smtClean="0">
                <a:latin typeface="Arial" pitchFamily="34" charset="0"/>
                <a:cs typeface="Arial" pitchFamily="34" charset="0"/>
              </a:rPr>
              <a:t>Generar la accesibilidad a los medios  que garanticen la efectiva la igualdad de oportunidades en los proyectos efectivos y las pruebas que se establezcan en la Universidad.</a:t>
            </a:r>
            <a:br>
              <a:rPr lang="es-AR" sz="2000" dirty="0" smtClean="0">
                <a:latin typeface="Arial" pitchFamily="34" charset="0"/>
                <a:cs typeface="Arial" pitchFamily="34" charset="0"/>
              </a:rPr>
            </a:br>
            <a:r>
              <a:rPr lang="es-AR" sz="2000" dirty="0" smtClean="0">
                <a:latin typeface="Arial" pitchFamily="34" charset="0"/>
                <a:cs typeface="Arial" pitchFamily="34" charset="0"/>
              </a:rPr>
              <a:t/>
            </a:r>
            <a:br>
              <a:rPr lang="es-AR" sz="2000" dirty="0" smtClean="0">
                <a:latin typeface="Arial" pitchFamily="34" charset="0"/>
                <a:cs typeface="Arial" pitchFamily="34" charset="0"/>
              </a:rPr>
            </a:br>
            <a:r>
              <a:rPr lang="es-AR" sz="2000" dirty="0" smtClean="0">
                <a:latin typeface="Arial" pitchFamily="34" charset="0"/>
                <a:cs typeface="Arial" pitchFamily="34" charset="0"/>
              </a:rPr>
              <a:t>Provisión de tutores interpretes de lenguas de señas para personas sordas.</a:t>
            </a:r>
            <a:br>
              <a:rPr lang="es-AR" sz="2000" dirty="0" smtClean="0">
                <a:latin typeface="Arial" pitchFamily="34" charset="0"/>
                <a:cs typeface="Arial" pitchFamily="34" charset="0"/>
              </a:rPr>
            </a:br>
            <a:r>
              <a:rPr lang="es-AR" sz="2000" dirty="0" smtClean="0">
                <a:latin typeface="Arial" pitchFamily="34" charset="0"/>
                <a:cs typeface="Arial" pitchFamily="34" charset="0"/>
              </a:rPr>
              <a:t> Fomento de  Voluntariado social, entre los estudiantes, ”alumnos colaboradores”, receptores de apuntes.</a:t>
            </a:r>
            <a:br>
              <a:rPr lang="es-AR" sz="2000" dirty="0" smtClean="0">
                <a:latin typeface="Arial" pitchFamily="34" charset="0"/>
                <a:cs typeface="Arial" pitchFamily="34" charset="0"/>
              </a:rPr>
            </a:br>
            <a:endParaRPr lang="es-AR"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0" y="274638"/>
            <a:ext cx="8229600" cy="1143000"/>
          </a:xfrm>
        </p:spPr>
        <p:txBody>
          <a:bodyPr>
            <a:normAutofit fontScale="90000"/>
          </a:bodyPr>
          <a:lstStyle/>
          <a:p>
            <a:pPr algn="ctr" eaLnBrk="1" fontAlgn="auto" hangingPunct="1">
              <a:spcAft>
                <a:spcPts val="0"/>
              </a:spcAft>
              <a:defRPr/>
            </a:pPr>
            <a:r>
              <a:rPr lang="es-AR" sz="2000" dirty="0" smtClean="0"/>
              <a:t/>
            </a:r>
            <a:br>
              <a:rPr lang="es-AR" sz="2000" dirty="0" smtClean="0"/>
            </a:br>
            <a:r>
              <a:rPr lang="es-AR" sz="2000" dirty="0" smtClean="0"/>
              <a:t/>
            </a:r>
            <a:br>
              <a:rPr lang="es-AR" sz="2000" dirty="0" smtClean="0"/>
            </a:br>
            <a:r>
              <a:rPr lang="es-AR" sz="2000" dirty="0" smtClean="0"/>
              <a:t/>
            </a:r>
            <a:br>
              <a:rPr lang="es-AR" sz="2000" dirty="0" smtClean="0"/>
            </a:br>
            <a:r>
              <a:rPr lang="es-AR" sz="2000" dirty="0" smtClean="0"/>
              <a:t/>
            </a:r>
            <a:br>
              <a:rPr lang="es-AR" sz="2000" dirty="0" smtClean="0"/>
            </a:br>
            <a:r>
              <a:rPr lang="es-AR" sz="2000" dirty="0" smtClean="0"/>
              <a:t/>
            </a:r>
            <a:br>
              <a:rPr lang="es-AR" sz="2000" dirty="0" smtClean="0"/>
            </a:br>
            <a:r>
              <a:rPr lang="es-AR" sz="2000" dirty="0" smtClean="0"/>
              <a:t/>
            </a:r>
            <a:br>
              <a:rPr lang="es-AR" sz="2000" dirty="0" smtClean="0"/>
            </a:br>
            <a:r>
              <a:rPr lang="es-AR" sz="2000" dirty="0" smtClean="0"/>
              <a:t/>
            </a:r>
            <a:br>
              <a:rPr lang="es-AR" sz="2000" dirty="0" smtClean="0"/>
            </a:br>
            <a:r>
              <a:rPr lang="es-AR" sz="2000" dirty="0" smtClean="0"/>
              <a:t/>
            </a:r>
            <a:br>
              <a:rPr lang="es-AR" sz="2000" dirty="0" smtClean="0"/>
            </a:br>
            <a:r>
              <a:rPr lang="es-AR" sz="2000" dirty="0" smtClean="0"/>
              <a:t/>
            </a:r>
            <a:br>
              <a:rPr lang="es-AR" sz="2000" dirty="0" smtClean="0"/>
            </a:br>
            <a:r>
              <a:rPr lang="es-AR" sz="2000" dirty="0" smtClean="0"/>
              <a:t/>
            </a:r>
            <a:br>
              <a:rPr lang="es-AR" sz="2000" dirty="0" smtClean="0"/>
            </a:br>
            <a:r>
              <a:rPr lang="es-AR" sz="2000" dirty="0" smtClean="0"/>
              <a:t/>
            </a:r>
            <a:br>
              <a:rPr lang="es-AR" sz="2000" dirty="0" smtClean="0"/>
            </a:br>
            <a:r>
              <a:rPr lang="es-AR" sz="2000" dirty="0" smtClean="0"/>
              <a:t/>
            </a:r>
            <a:br>
              <a:rPr lang="es-AR" sz="2000" dirty="0" smtClean="0"/>
            </a:br>
            <a:r>
              <a:rPr lang="es-AR" sz="2000" dirty="0" smtClean="0"/>
              <a:t/>
            </a:r>
            <a:br>
              <a:rPr lang="es-AR" sz="2000" dirty="0" smtClean="0"/>
            </a:br>
            <a:r>
              <a:rPr lang="es-AR" sz="2000" dirty="0" smtClean="0"/>
              <a:t/>
            </a:r>
            <a:br>
              <a:rPr lang="es-AR" sz="2000" dirty="0" smtClean="0"/>
            </a:br>
            <a:r>
              <a:rPr lang="es-AR" sz="2000" dirty="0" smtClean="0"/>
              <a:t/>
            </a:r>
            <a:br>
              <a:rPr lang="es-AR" sz="2000" dirty="0" smtClean="0"/>
            </a:br>
            <a:r>
              <a:rPr lang="es-AR" sz="2000" dirty="0" smtClean="0"/>
              <a:t/>
            </a:r>
            <a:br>
              <a:rPr lang="es-AR" sz="2000" dirty="0" smtClean="0"/>
            </a:br>
            <a:r>
              <a:rPr lang="es-AR" sz="2000" dirty="0" smtClean="0"/>
              <a:t/>
            </a:r>
            <a:br>
              <a:rPr lang="es-AR" sz="2000" dirty="0" smtClean="0"/>
            </a:br>
            <a:r>
              <a:rPr lang="es-AR" sz="2000" dirty="0" smtClean="0"/>
              <a:t/>
            </a:r>
            <a:br>
              <a:rPr lang="es-AR" sz="2000" dirty="0" smtClean="0"/>
            </a:br>
            <a:r>
              <a:rPr lang="es-AR" sz="2000" dirty="0" smtClean="0"/>
              <a:t/>
            </a:r>
            <a:br>
              <a:rPr lang="es-AR" sz="2000" dirty="0" smtClean="0"/>
            </a:br>
            <a:r>
              <a:rPr lang="es-AR" sz="2000" dirty="0" smtClean="0"/>
              <a:t/>
            </a:r>
            <a:br>
              <a:rPr lang="es-AR" sz="2000" dirty="0" smtClean="0"/>
            </a:br>
            <a:r>
              <a:rPr lang="es-AR" sz="2000" dirty="0" smtClean="0"/>
              <a:t/>
            </a:r>
            <a:br>
              <a:rPr lang="es-AR" sz="2000" dirty="0" smtClean="0"/>
            </a:br>
            <a:r>
              <a:rPr lang="es-AR" sz="2000" dirty="0" smtClean="0"/>
              <a:t/>
            </a:r>
            <a:br>
              <a:rPr lang="es-AR" sz="2000" dirty="0" smtClean="0"/>
            </a:br>
            <a:r>
              <a:rPr lang="es-AR" sz="2000" dirty="0" smtClean="0"/>
              <a:t/>
            </a:r>
            <a:br>
              <a:rPr lang="es-AR" sz="2000" dirty="0" smtClean="0"/>
            </a:br>
            <a:r>
              <a:rPr lang="es-AR" sz="2000" dirty="0" smtClean="0"/>
              <a:t/>
            </a:r>
            <a:br>
              <a:rPr lang="es-AR" sz="2000" dirty="0" smtClean="0"/>
            </a:br>
            <a:r>
              <a:rPr lang="es-AR" sz="2000" dirty="0" smtClean="0"/>
              <a:t/>
            </a:r>
            <a:br>
              <a:rPr lang="es-AR" sz="2000" dirty="0" smtClean="0"/>
            </a:br>
            <a:r>
              <a:rPr lang="es-AR" sz="2000" dirty="0" smtClean="0"/>
              <a:t/>
            </a:r>
            <a:br>
              <a:rPr lang="es-AR" sz="2000" dirty="0" smtClean="0"/>
            </a:br>
            <a:r>
              <a:rPr lang="es-AR" sz="2000" dirty="0" smtClean="0"/>
              <a:t/>
            </a:r>
            <a:br>
              <a:rPr lang="es-AR" sz="2000" dirty="0" smtClean="0"/>
            </a:br>
            <a:r>
              <a:rPr lang="es-AR" sz="2000" dirty="0" smtClean="0"/>
              <a:t/>
            </a:r>
            <a:br>
              <a:rPr lang="es-AR" sz="2000" dirty="0" smtClean="0"/>
            </a:br>
            <a:r>
              <a:rPr lang="es-AR" sz="2000" dirty="0" smtClean="0"/>
              <a:t/>
            </a:r>
            <a:br>
              <a:rPr lang="es-AR" sz="2000" dirty="0" smtClean="0"/>
            </a:br>
            <a:r>
              <a:rPr lang="es-AR" sz="2000" dirty="0" smtClean="0"/>
              <a:t/>
            </a:r>
            <a:br>
              <a:rPr lang="es-AR" sz="2000" dirty="0" smtClean="0"/>
            </a:br>
            <a:r>
              <a:rPr lang="es-AR" sz="2200" u="sng" dirty="0" smtClean="0">
                <a:latin typeface="Arial" pitchFamily="34" charset="0"/>
                <a:cs typeface="Arial" pitchFamily="34" charset="0"/>
              </a:rPr>
              <a:t>Objetivos Generales</a:t>
            </a:r>
            <a:r>
              <a:rPr lang="es-AR" sz="2000" u="sng" dirty="0" smtClean="0">
                <a:latin typeface="Arial" pitchFamily="34" charset="0"/>
                <a:cs typeface="Arial" pitchFamily="34" charset="0"/>
              </a:rPr>
              <a:t/>
            </a:r>
            <a:br>
              <a:rPr lang="es-AR" sz="2000" u="sng" dirty="0" smtClean="0">
                <a:latin typeface="Arial" pitchFamily="34" charset="0"/>
                <a:cs typeface="Arial" pitchFamily="34" charset="0"/>
              </a:rPr>
            </a:br>
            <a:r>
              <a:rPr lang="es-AR" sz="2000" u="sng" dirty="0" smtClean="0">
                <a:latin typeface="Arial" pitchFamily="34" charset="0"/>
                <a:cs typeface="Arial" pitchFamily="34" charset="0"/>
              </a:rPr>
              <a:t/>
            </a:r>
            <a:br>
              <a:rPr lang="es-AR" sz="2000" u="sng" dirty="0" smtClean="0">
                <a:latin typeface="Arial" pitchFamily="34" charset="0"/>
                <a:cs typeface="Arial" pitchFamily="34" charset="0"/>
              </a:rPr>
            </a:br>
            <a:r>
              <a:rPr lang="es-AR" sz="2200" dirty="0" smtClean="0">
                <a:latin typeface="Arial" pitchFamily="34" charset="0"/>
                <a:cs typeface="Arial" pitchFamily="34" charset="0"/>
              </a:rPr>
              <a:t>Propiciar el ingreso de los estudiantes con discapacidad  a la Universidad estableciendo medidas que soporten la permanencia, avance y graduación de los alumnos en el proceso de integración e inclusión educativa.</a:t>
            </a:r>
            <a:r>
              <a:rPr lang="es-AR" sz="2000" dirty="0" smtClean="0">
                <a:latin typeface="Arial" pitchFamily="34" charset="0"/>
                <a:cs typeface="Arial" pitchFamily="34" charset="0"/>
              </a:rPr>
              <a:t/>
            </a:r>
            <a:br>
              <a:rPr lang="es-AR" sz="2000" dirty="0" smtClean="0">
                <a:latin typeface="Arial" pitchFamily="34" charset="0"/>
                <a:cs typeface="Arial" pitchFamily="34" charset="0"/>
              </a:rPr>
            </a:br>
            <a:r>
              <a:rPr lang="es-AR" sz="2000" dirty="0" smtClean="0">
                <a:latin typeface="Arial" pitchFamily="34" charset="0"/>
                <a:cs typeface="Arial" pitchFamily="34" charset="0"/>
              </a:rPr>
              <a:t/>
            </a:r>
            <a:br>
              <a:rPr lang="es-AR" sz="2000" dirty="0" smtClean="0">
                <a:latin typeface="Arial" pitchFamily="34" charset="0"/>
                <a:cs typeface="Arial" pitchFamily="34" charset="0"/>
              </a:rPr>
            </a:br>
            <a:r>
              <a:rPr lang="es-AR" sz="2200" u="sng" dirty="0" smtClean="0">
                <a:latin typeface="Arial" pitchFamily="34" charset="0"/>
                <a:cs typeface="Arial" pitchFamily="34" charset="0"/>
              </a:rPr>
              <a:t>Objetivos Específicos</a:t>
            </a:r>
            <a:r>
              <a:rPr lang="es-AR" sz="2200" dirty="0" smtClean="0">
                <a:latin typeface="Arial" pitchFamily="34" charset="0"/>
                <a:cs typeface="Arial" pitchFamily="34" charset="0"/>
              </a:rPr>
              <a:t/>
            </a:r>
            <a:br>
              <a:rPr lang="es-AR" sz="2200" dirty="0" smtClean="0">
                <a:latin typeface="Arial" pitchFamily="34" charset="0"/>
                <a:cs typeface="Arial" pitchFamily="34" charset="0"/>
              </a:rPr>
            </a:br>
            <a:r>
              <a:rPr lang="es-AR" sz="2200" dirty="0" smtClean="0">
                <a:latin typeface="Arial" pitchFamily="34" charset="0"/>
                <a:cs typeface="Arial" pitchFamily="34" charset="0"/>
              </a:rPr>
              <a:t/>
            </a:r>
            <a:br>
              <a:rPr lang="es-AR" sz="2200" dirty="0" smtClean="0">
                <a:latin typeface="Arial" pitchFamily="34" charset="0"/>
                <a:cs typeface="Arial" pitchFamily="34" charset="0"/>
              </a:rPr>
            </a:br>
            <a:r>
              <a:rPr lang="es-ES_tradnl" sz="2200" dirty="0" smtClean="0">
                <a:latin typeface="Arial" pitchFamily="34" charset="0"/>
                <a:cs typeface="Arial" pitchFamily="34" charset="0"/>
              </a:rPr>
              <a:t>Garantizar la igualdad de oportunidades de los estudiantes de la comunidad universitaria con discapacidad. Proscribiendo cualquier forma de discriminación, estableciendo medidas de acción positivas tendientes a asegurar su participación plena y efectiva en el ámbito universitario. </a:t>
            </a:r>
            <a:r>
              <a:rPr lang="es-AR" sz="2200" dirty="0" smtClean="0">
                <a:latin typeface="Arial" pitchFamily="34" charset="0"/>
                <a:cs typeface="Arial" pitchFamily="34" charset="0"/>
              </a:rPr>
              <a:t/>
            </a:r>
            <a:br>
              <a:rPr lang="es-AR" sz="2200" dirty="0" smtClean="0">
                <a:latin typeface="Arial" pitchFamily="34" charset="0"/>
                <a:cs typeface="Arial" pitchFamily="34" charset="0"/>
              </a:rPr>
            </a:br>
            <a:r>
              <a:rPr lang="es-ES_tradnl" sz="2200" dirty="0" smtClean="0">
                <a:latin typeface="Arial" pitchFamily="34" charset="0"/>
                <a:cs typeface="Arial" pitchFamily="34" charset="0"/>
              </a:rPr>
              <a:t> Generar planes de orientación, seguimiento y ayuda mediante la creación de una unidad específica destinada a atender las demandas singulares de los alumnos. </a:t>
            </a:r>
            <a:r>
              <a:rPr lang="es-AR" sz="2200" dirty="0" smtClean="0">
                <a:latin typeface="Arial" pitchFamily="34" charset="0"/>
                <a:cs typeface="Arial" pitchFamily="34" charset="0"/>
              </a:rPr>
              <a:t/>
            </a:r>
            <a:br>
              <a:rPr lang="es-AR" sz="2200" dirty="0" smtClean="0">
                <a:latin typeface="Arial" pitchFamily="34" charset="0"/>
                <a:cs typeface="Arial" pitchFamily="34" charset="0"/>
              </a:rPr>
            </a:br>
            <a:r>
              <a:rPr lang="es-ES_tradnl" sz="2200" dirty="0" smtClean="0">
                <a:latin typeface="Arial" pitchFamily="34" charset="0"/>
                <a:cs typeface="Arial" pitchFamily="34" charset="0"/>
              </a:rPr>
              <a:t> Lograr una articulación inter e intrainstitucional a los efectos de optimizar los recursos humanos para la atención de la diversidad.                 Sosteniendo los vigentes y creando  nuevos espacios.</a:t>
            </a:r>
            <a:r>
              <a:rPr lang="es-AR" sz="2200" dirty="0" smtClean="0">
                <a:latin typeface="Arial" pitchFamily="34" charset="0"/>
                <a:cs typeface="Arial" pitchFamily="34" charset="0"/>
              </a:rPr>
              <a:t/>
            </a:r>
            <a:br>
              <a:rPr lang="es-AR" sz="2200" dirty="0" smtClean="0">
                <a:latin typeface="Arial" pitchFamily="34" charset="0"/>
                <a:cs typeface="Arial" pitchFamily="34" charset="0"/>
              </a:rPr>
            </a:br>
            <a:r>
              <a:rPr lang="es-ES_tradnl" sz="2000" dirty="0" smtClean="0"/>
              <a:t> </a:t>
            </a:r>
            <a:r>
              <a:rPr lang="es-AR" sz="2000" dirty="0" smtClean="0"/>
              <a:t/>
            </a:r>
            <a:br>
              <a:rPr lang="es-AR" sz="2000" dirty="0" smtClean="0"/>
            </a:br>
            <a:r>
              <a:rPr lang="es-ES_tradnl" sz="2000" dirty="0" smtClean="0"/>
              <a:t> </a:t>
            </a:r>
            <a:r>
              <a:rPr lang="es-AR" sz="2000" dirty="0" smtClean="0"/>
              <a:t/>
            </a:r>
            <a:br>
              <a:rPr lang="es-AR" sz="2000" dirty="0" smtClean="0"/>
            </a:br>
            <a:r>
              <a:rPr lang="es-AR" sz="2000" dirty="0" smtClean="0"/>
              <a:t/>
            </a:r>
            <a:br>
              <a:rPr lang="es-AR" sz="2000" dirty="0" smtClean="0"/>
            </a:br>
            <a:r>
              <a:rPr lang="es-AR" sz="2000" dirty="0" smtClean="0"/>
              <a:t/>
            </a:r>
            <a:br>
              <a:rPr lang="es-AR" sz="2000" dirty="0" smtClean="0"/>
            </a:br>
            <a:r>
              <a:rPr lang="es-AR" sz="2000" dirty="0" smtClean="0"/>
              <a:t/>
            </a:r>
            <a:br>
              <a:rPr lang="es-AR" sz="2000" dirty="0" smtClean="0"/>
            </a:br>
            <a:r>
              <a:rPr lang="es-AR" sz="2000" dirty="0" smtClean="0"/>
              <a:t/>
            </a:r>
            <a:br>
              <a:rPr lang="es-AR" sz="2000" dirty="0" smtClean="0"/>
            </a:br>
            <a:r>
              <a:rPr lang="es-AR" sz="2000" dirty="0" smtClean="0"/>
              <a:t/>
            </a:r>
            <a:br>
              <a:rPr lang="es-AR" sz="2000" dirty="0" smtClean="0"/>
            </a:br>
            <a:r>
              <a:rPr lang="es-AR" sz="2000" dirty="0" smtClean="0"/>
              <a:t/>
            </a:r>
            <a:br>
              <a:rPr lang="es-AR" sz="2000" dirty="0" smtClean="0"/>
            </a:br>
            <a:r>
              <a:rPr lang="es-AR" sz="2000" dirty="0" smtClean="0"/>
              <a:t/>
            </a:r>
            <a:br>
              <a:rPr lang="es-AR" sz="2000" dirty="0" smtClean="0"/>
            </a:br>
            <a:r>
              <a:rPr lang="es-ES" sz="2000" dirty="0" smtClean="0"/>
              <a:t> </a:t>
            </a:r>
            <a:r>
              <a:rPr lang="es-AR" sz="2000" dirty="0" smtClean="0"/>
              <a:t/>
            </a:r>
            <a:br>
              <a:rPr lang="es-AR" sz="2000" dirty="0" smtClean="0"/>
            </a:br>
            <a:r>
              <a:rPr lang="es-ES" sz="2000" dirty="0" smtClean="0"/>
              <a:t> </a:t>
            </a:r>
            <a:r>
              <a:rPr lang="es-AR" sz="2000" dirty="0" smtClean="0"/>
              <a:t/>
            </a:r>
            <a:br>
              <a:rPr lang="es-AR" sz="2000" dirty="0" smtClean="0"/>
            </a:br>
            <a:endParaRPr lang="es-A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914400" y="357188"/>
            <a:ext cx="8229600" cy="1143000"/>
          </a:xfrm>
        </p:spPr>
        <p:txBody>
          <a:bodyPr>
            <a:normAutofit fontScale="90000"/>
          </a:bodyPr>
          <a:lstStyle/>
          <a:p>
            <a:pPr algn="ctr" eaLnBrk="1" fontAlgn="auto" hangingPunct="1">
              <a:spcAft>
                <a:spcPts val="0"/>
              </a:spcAft>
              <a:defRPr/>
            </a:pPr>
            <a:r>
              <a:rPr lang="es-ES" sz="2000" dirty="0" smtClean="0"/>
              <a:t/>
            </a:r>
            <a:br>
              <a:rPr lang="es-ES" sz="2000" dirty="0" smtClean="0"/>
            </a:br>
            <a:r>
              <a:rPr lang="es-ES" sz="2000" dirty="0" smtClean="0"/>
              <a:t/>
            </a:r>
            <a:br>
              <a:rPr lang="es-ES" sz="2000" dirty="0" smtClean="0"/>
            </a:br>
            <a:r>
              <a:rPr lang="es-ES" sz="2000" dirty="0" smtClean="0"/>
              <a:t/>
            </a:r>
            <a:br>
              <a:rPr lang="es-ES" sz="2000" dirty="0" smtClean="0"/>
            </a:br>
            <a:r>
              <a:rPr lang="es-ES" sz="2000" dirty="0" smtClean="0"/>
              <a:t/>
            </a:r>
            <a:br>
              <a:rPr lang="es-ES" sz="2000" dirty="0" smtClean="0"/>
            </a:br>
            <a:r>
              <a:rPr lang="es-ES" sz="2000" dirty="0" smtClean="0"/>
              <a:t/>
            </a:r>
            <a:br>
              <a:rPr lang="es-ES" sz="2000" dirty="0" smtClean="0"/>
            </a:br>
            <a:r>
              <a:rPr lang="es-ES" sz="2000" dirty="0" smtClean="0"/>
              <a:t/>
            </a:r>
            <a:br>
              <a:rPr lang="es-ES" sz="2000" dirty="0" smtClean="0"/>
            </a:br>
            <a:r>
              <a:rPr lang="es-ES" sz="2000" dirty="0" smtClean="0"/>
              <a:t/>
            </a:r>
            <a:br>
              <a:rPr lang="es-ES" sz="2000" dirty="0" smtClean="0"/>
            </a:br>
            <a:r>
              <a:rPr lang="es-ES" sz="2000" dirty="0" smtClean="0"/>
              <a:t/>
            </a:r>
            <a:br>
              <a:rPr lang="es-ES" sz="2000" dirty="0" smtClean="0"/>
            </a:br>
            <a:r>
              <a:rPr lang="es-ES" sz="2000" dirty="0" smtClean="0"/>
              <a:t/>
            </a:r>
            <a:br>
              <a:rPr lang="es-ES" sz="2000" dirty="0" smtClean="0"/>
            </a:br>
            <a:r>
              <a:rPr lang="es-ES" sz="2000" dirty="0" smtClean="0"/>
              <a:t/>
            </a:r>
            <a:br>
              <a:rPr lang="es-ES" sz="2000" dirty="0" smtClean="0"/>
            </a:br>
            <a:r>
              <a:rPr lang="es-ES" sz="2000" dirty="0" smtClean="0"/>
              <a:t/>
            </a:r>
            <a:br>
              <a:rPr lang="es-ES" sz="2000" dirty="0" smtClean="0"/>
            </a:br>
            <a:r>
              <a:rPr lang="es-ES" sz="2000" dirty="0" smtClean="0"/>
              <a:t/>
            </a:r>
            <a:br>
              <a:rPr lang="es-ES" sz="2000" dirty="0" smtClean="0"/>
            </a:br>
            <a:r>
              <a:rPr lang="es-ES" sz="2000" dirty="0" smtClean="0"/>
              <a:t/>
            </a:r>
            <a:br>
              <a:rPr lang="es-ES" sz="2000" dirty="0" smtClean="0"/>
            </a:br>
            <a:r>
              <a:rPr lang="es-ES" sz="2000" dirty="0" smtClean="0"/>
              <a:t/>
            </a:r>
            <a:br>
              <a:rPr lang="es-ES" sz="2000" dirty="0" smtClean="0"/>
            </a:br>
            <a:r>
              <a:rPr lang="es-ES" sz="2000" dirty="0" smtClean="0"/>
              <a:t/>
            </a:r>
            <a:br>
              <a:rPr lang="es-ES" sz="2000" dirty="0" smtClean="0"/>
            </a:br>
            <a:r>
              <a:rPr lang="es-ES" sz="2000" dirty="0" smtClean="0"/>
              <a:t/>
            </a:r>
            <a:br>
              <a:rPr lang="es-ES" sz="2000" dirty="0" smtClean="0"/>
            </a:br>
            <a:r>
              <a:rPr lang="es-ES" sz="2000" dirty="0" smtClean="0"/>
              <a:t/>
            </a:r>
            <a:br>
              <a:rPr lang="es-ES" sz="2000" dirty="0" smtClean="0"/>
            </a:br>
            <a:r>
              <a:rPr lang="es-ES" sz="2000" dirty="0" smtClean="0"/>
              <a:t/>
            </a:r>
            <a:br>
              <a:rPr lang="es-ES" sz="2000" dirty="0" smtClean="0"/>
            </a:br>
            <a:r>
              <a:rPr lang="es-ES" sz="2000" dirty="0" smtClean="0"/>
              <a:t/>
            </a:r>
            <a:br>
              <a:rPr lang="es-ES" sz="2000" dirty="0" smtClean="0"/>
            </a:br>
            <a:r>
              <a:rPr lang="es-ES" sz="2000" dirty="0" smtClean="0"/>
              <a:t/>
            </a:r>
            <a:br>
              <a:rPr lang="es-ES" sz="2000" dirty="0" smtClean="0"/>
            </a:br>
            <a:r>
              <a:rPr lang="es-ES" sz="2000" dirty="0" smtClean="0"/>
              <a:t/>
            </a:r>
            <a:br>
              <a:rPr lang="es-ES" sz="2000" dirty="0" smtClean="0"/>
            </a:br>
            <a:r>
              <a:rPr lang="es-ES" sz="2000" dirty="0" smtClean="0"/>
              <a:t/>
            </a:r>
            <a:br>
              <a:rPr lang="es-ES" sz="2000" dirty="0" smtClean="0"/>
            </a:br>
            <a:r>
              <a:rPr lang="es-ES" sz="2000" dirty="0" smtClean="0"/>
              <a:t/>
            </a:r>
            <a:br>
              <a:rPr lang="es-ES" sz="2000" dirty="0" smtClean="0"/>
            </a:br>
            <a:r>
              <a:rPr lang="es-ES" sz="2200" u="sng" dirty="0" smtClean="0">
                <a:latin typeface="Arial" pitchFamily="34" charset="0"/>
                <a:cs typeface="Arial" pitchFamily="34" charset="0"/>
              </a:rPr>
              <a:t>Objetivos Específicos</a:t>
            </a:r>
            <a:r>
              <a:rPr lang="es-ES" sz="2000" dirty="0" smtClean="0"/>
              <a:t/>
            </a:r>
            <a:br>
              <a:rPr lang="es-ES" sz="2000" dirty="0" smtClean="0"/>
            </a:br>
            <a:r>
              <a:rPr lang="es-ES_tradnl" sz="2200" dirty="0" smtClean="0">
                <a:latin typeface="Arial" pitchFamily="34" charset="0"/>
                <a:cs typeface="Arial" pitchFamily="34" charset="0"/>
              </a:rPr>
              <a:t>Ayudar al egresado con discapacidad a insertarse en el ámbito laboral. Incentivando a empresas, instituciones u organizaciones. </a:t>
            </a:r>
            <a:r>
              <a:rPr lang="es-AR" sz="2200" dirty="0" smtClean="0">
                <a:latin typeface="Arial" pitchFamily="34" charset="0"/>
                <a:cs typeface="Arial" pitchFamily="34" charset="0"/>
              </a:rPr>
              <a:t/>
            </a:r>
            <a:br>
              <a:rPr lang="es-AR" sz="2200" dirty="0" smtClean="0">
                <a:latin typeface="Arial" pitchFamily="34" charset="0"/>
                <a:cs typeface="Arial" pitchFamily="34" charset="0"/>
              </a:rPr>
            </a:br>
            <a:r>
              <a:rPr lang="es-ES" sz="2200" dirty="0" smtClean="0">
                <a:latin typeface="Arial" pitchFamily="34" charset="0"/>
                <a:cs typeface="Arial" pitchFamily="34" charset="0"/>
              </a:rPr>
              <a:t/>
            </a:r>
            <a:br>
              <a:rPr lang="es-ES" sz="2200" dirty="0" smtClean="0">
                <a:latin typeface="Arial" pitchFamily="34" charset="0"/>
                <a:cs typeface="Arial" pitchFamily="34" charset="0"/>
              </a:rPr>
            </a:br>
            <a:r>
              <a:rPr lang="es-ES" sz="2200" dirty="0" smtClean="0">
                <a:latin typeface="Arial" pitchFamily="34" charset="0"/>
                <a:cs typeface="Arial" pitchFamily="34" charset="0"/>
              </a:rPr>
              <a:t/>
            </a:r>
            <a:br>
              <a:rPr lang="es-ES" sz="2200" dirty="0" smtClean="0">
                <a:latin typeface="Arial" pitchFamily="34" charset="0"/>
                <a:cs typeface="Arial" pitchFamily="34" charset="0"/>
              </a:rPr>
            </a:br>
            <a:r>
              <a:rPr lang="es-ES" sz="2200" dirty="0" smtClean="0">
                <a:latin typeface="Arial" pitchFamily="34" charset="0"/>
                <a:cs typeface="Arial" pitchFamily="34" charset="0"/>
              </a:rPr>
              <a:t>Diseñar y desarrollar adecuaciones curriculares de acceso, propiamente dichas y de contexto para los estudiantes con discapacidad que estudian en la Universidad Nacional de San Luis.</a:t>
            </a:r>
            <a:r>
              <a:rPr lang="es-AR" sz="2200" dirty="0" smtClean="0">
                <a:latin typeface="Arial" pitchFamily="34" charset="0"/>
                <a:cs typeface="Arial" pitchFamily="34" charset="0"/>
              </a:rPr>
              <a:t/>
            </a:r>
            <a:br>
              <a:rPr lang="es-AR" sz="2200" dirty="0" smtClean="0">
                <a:latin typeface="Arial" pitchFamily="34" charset="0"/>
                <a:cs typeface="Arial" pitchFamily="34" charset="0"/>
              </a:rPr>
            </a:br>
            <a:r>
              <a:rPr lang="es-ES" sz="2200" dirty="0" smtClean="0">
                <a:latin typeface="Arial" pitchFamily="34" charset="0"/>
                <a:cs typeface="Arial" pitchFamily="34" charset="0"/>
              </a:rPr>
              <a:t> </a:t>
            </a:r>
            <a:r>
              <a:rPr lang="es-AR" sz="2200" dirty="0" smtClean="0">
                <a:latin typeface="Arial" pitchFamily="34" charset="0"/>
                <a:cs typeface="Arial" pitchFamily="34" charset="0"/>
              </a:rPr>
              <a:t/>
            </a:r>
            <a:br>
              <a:rPr lang="es-AR" sz="2200" dirty="0" smtClean="0">
                <a:latin typeface="Arial" pitchFamily="34" charset="0"/>
                <a:cs typeface="Arial" pitchFamily="34" charset="0"/>
              </a:rPr>
            </a:br>
            <a:r>
              <a:rPr lang="es-ES" sz="2200" dirty="0" smtClean="0">
                <a:latin typeface="Arial" pitchFamily="34" charset="0"/>
                <a:cs typeface="Arial" pitchFamily="34" charset="0"/>
              </a:rPr>
              <a:t>Concientizar a la comunidad universitaria sobre los distintos aspectos de la inclusión educativa que se propone para los estudiantes con discapacidad.</a:t>
            </a:r>
            <a:r>
              <a:rPr lang="es-AR" sz="2200" dirty="0" smtClean="0">
                <a:latin typeface="Arial" pitchFamily="34" charset="0"/>
                <a:cs typeface="Arial" pitchFamily="34" charset="0"/>
              </a:rPr>
              <a:t/>
            </a:r>
            <a:br>
              <a:rPr lang="es-AR" sz="2200" dirty="0" smtClean="0">
                <a:latin typeface="Arial" pitchFamily="34" charset="0"/>
                <a:cs typeface="Arial" pitchFamily="34" charset="0"/>
              </a:rPr>
            </a:br>
            <a:r>
              <a:rPr lang="es-ES" sz="2200" dirty="0" smtClean="0">
                <a:latin typeface="Arial" pitchFamily="34" charset="0"/>
                <a:cs typeface="Arial" pitchFamily="34" charset="0"/>
              </a:rPr>
              <a:t> </a:t>
            </a:r>
            <a:r>
              <a:rPr lang="es-AR" sz="2200" dirty="0" smtClean="0">
                <a:latin typeface="Arial" pitchFamily="34" charset="0"/>
                <a:cs typeface="Arial" pitchFamily="34" charset="0"/>
              </a:rPr>
              <a:t/>
            </a:r>
            <a:br>
              <a:rPr lang="es-AR" sz="2200" dirty="0" smtClean="0">
                <a:latin typeface="Arial" pitchFamily="34" charset="0"/>
                <a:cs typeface="Arial" pitchFamily="34" charset="0"/>
              </a:rPr>
            </a:br>
            <a:r>
              <a:rPr lang="es-ES" sz="2200" dirty="0" smtClean="0">
                <a:latin typeface="Arial" pitchFamily="34" charset="0"/>
                <a:cs typeface="Arial" pitchFamily="34" charset="0"/>
              </a:rPr>
              <a:t>Visibilizar las acciones que se vienen realizando y las nuevas propuestas a efectos de convertir a esta universidad en una universidad inclusiva.</a:t>
            </a:r>
            <a:r>
              <a:rPr lang="es-AR" sz="2200" dirty="0" smtClean="0">
                <a:latin typeface="Arial" pitchFamily="34" charset="0"/>
                <a:cs typeface="Arial" pitchFamily="34" charset="0"/>
              </a:rPr>
              <a:t/>
            </a:r>
            <a:br>
              <a:rPr lang="es-AR" sz="2200" dirty="0" smtClean="0">
                <a:latin typeface="Arial" pitchFamily="34" charset="0"/>
                <a:cs typeface="Arial" pitchFamily="34" charset="0"/>
              </a:rPr>
            </a:br>
            <a:r>
              <a:rPr lang="es-ES_tradnl" sz="2200" dirty="0" smtClean="0">
                <a:latin typeface="Arial" pitchFamily="34" charset="0"/>
                <a:cs typeface="Arial" pitchFamily="34" charset="0"/>
              </a:rPr>
              <a:t> </a:t>
            </a:r>
            <a:r>
              <a:rPr lang="es-AR" sz="2200" dirty="0" smtClean="0"/>
              <a:t/>
            </a:r>
            <a:br>
              <a:rPr lang="es-AR" sz="2200" dirty="0" smtClean="0"/>
            </a:br>
            <a:r>
              <a:rPr lang="es-ES_tradnl" sz="2200" dirty="0" smtClean="0"/>
              <a:t> </a:t>
            </a:r>
            <a:r>
              <a:rPr lang="es-AR" sz="2200" dirty="0" smtClean="0"/>
              <a:t/>
            </a:r>
            <a:br>
              <a:rPr lang="es-AR" sz="2200" dirty="0" smtClean="0"/>
            </a:br>
            <a:r>
              <a:rPr lang="es-ES" sz="2200" dirty="0" smtClean="0"/>
              <a:t> </a:t>
            </a:r>
            <a:r>
              <a:rPr lang="es-AR" sz="2200" dirty="0" smtClean="0"/>
              <a:t/>
            </a:r>
            <a:br>
              <a:rPr lang="es-AR" sz="2200" dirty="0" smtClean="0"/>
            </a:br>
            <a:r>
              <a:rPr lang="es-ES" sz="2200" dirty="0" smtClean="0"/>
              <a:t>	</a:t>
            </a:r>
            <a:r>
              <a:rPr lang="es-AR" sz="2000" dirty="0" smtClean="0"/>
              <a:t/>
            </a:r>
            <a:br>
              <a:rPr lang="es-AR" sz="2000" dirty="0" smtClean="0"/>
            </a:br>
            <a:r>
              <a:rPr lang="es-ES" sz="2000" dirty="0" smtClean="0"/>
              <a:t> </a:t>
            </a:r>
            <a:r>
              <a:rPr lang="es-AR" sz="2000" dirty="0" smtClean="0"/>
              <a:t/>
            </a:r>
            <a:br>
              <a:rPr lang="es-AR" sz="2000" dirty="0" smtClean="0"/>
            </a:br>
            <a:r>
              <a:rPr lang="es-ES" sz="2000" dirty="0" smtClean="0"/>
              <a:t> </a:t>
            </a:r>
            <a:r>
              <a:rPr lang="es-AR" sz="2000" dirty="0" smtClean="0"/>
              <a:t/>
            </a:r>
            <a:br>
              <a:rPr lang="es-AR" sz="2000" dirty="0" smtClean="0"/>
            </a:br>
            <a:endParaRPr lang="es-A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0" y="274638"/>
            <a:ext cx="8229600" cy="1143000"/>
          </a:xfrm>
        </p:spPr>
        <p:txBody>
          <a:bodyPr>
            <a:normAutofit fontScale="90000"/>
          </a:bodyPr>
          <a:lstStyle/>
          <a:p>
            <a:pPr algn="ctr" eaLnBrk="1" fontAlgn="auto" hangingPunct="1">
              <a:spcAft>
                <a:spcPts val="0"/>
              </a:spcAft>
              <a:defRPr/>
            </a:pPr>
            <a:r>
              <a:rPr lang="es-ES" sz="2000" dirty="0" smtClean="0">
                <a:latin typeface="Arial Narrow"/>
                <a:ea typeface="Times New Roman"/>
                <a:cs typeface="Courier New"/>
              </a:rPr>
              <a:t/>
            </a:r>
            <a:br>
              <a:rPr lang="es-ES" sz="2000" dirty="0" smtClean="0">
                <a:latin typeface="Arial Narrow"/>
                <a:ea typeface="Times New Roman"/>
                <a:cs typeface="Courier New"/>
              </a:rPr>
            </a:br>
            <a:r>
              <a:rPr lang="es-ES" sz="2000" dirty="0" smtClean="0">
                <a:latin typeface="Arial Narrow"/>
                <a:ea typeface="Times New Roman"/>
                <a:cs typeface="Courier New"/>
              </a:rPr>
              <a:t/>
            </a:r>
            <a:br>
              <a:rPr lang="es-ES" sz="2000" dirty="0" smtClean="0">
                <a:latin typeface="Arial Narrow"/>
                <a:ea typeface="Times New Roman"/>
                <a:cs typeface="Courier New"/>
              </a:rPr>
            </a:br>
            <a:r>
              <a:rPr lang="es-ES" sz="2000" dirty="0" smtClean="0">
                <a:latin typeface="Arial Narrow"/>
                <a:ea typeface="Times New Roman"/>
                <a:cs typeface="Courier New"/>
              </a:rPr>
              <a:t/>
            </a:r>
            <a:br>
              <a:rPr lang="es-ES" sz="2000" dirty="0" smtClean="0">
                <a:latin typeface="Arial Narrow"/>
                <a:ea typeface="Times New Roman"/>
                <a:cs typeface="Courier New"/>
              </a:rPr>
            </a:br>
            <a:r>
              <a:rPr lang="es-ES" sz="2000" dirty="0" smtClean="0">
                <a:latin typeface="Arial Narrow"/>
                <a:ea typeface="Times New Roman"/>
                <a:cs typeface="Courier New"/>
              </a:rPr>
              <a:t/>
            </a:r>
            <a:br>
              <a:rPr lang="es-ES" sz="2000" dirty="0" smtClean="0">
                <a:latin typeface="Arial Narrow"/>
                <a:ea typeface="Times New Roman"/>
                <a:cs typeface="Courier New"/>
              </a:rPr>
            </a:br>
            <a:r>
              <a:rPr lang="es-ES" sz="2000" dirty="0" smtClean="0">
                <a:latin typeface="Arial Narrow"/>
                <a:ea typeface="Times New Roman"/>
                <a:cs typeface="Courier New"/>
              </a:rPr>
              <a:t/>
            </a:r>
            <a:br>
              <a:rPr lang="es-ES" sz="2000" dirty="0" smtClean="0">
                <a:latin typeface="Arial Narrow"/>
                <a:ea typeface="Times New Roman"/>
                <a:cs typeface="Courier New"/>
              </a:rPr>
            </a:br>
            <a:r>
              <a:rPr lang="es-ES" sz="2000" dirty="0" smtClean="0">
                <a:latin typeface="Arial Narrow"/>
                <a:ea typeface="Times New Roman"/>
                <a:cs typeface="Courier New"/>
              </a:rPr>
              <a:t/>
            </a:r>
            <a:br>
              <a:rPr lang="es-ES" sz="2000" dirty="0" smtClean="0">
                <a:latin typeface="Arial Narrow"/>
                <a:ea typeface="Times New Roman"/>
                <a:cs typeface="Courier New"/>
              </a:rPr>
            </a:br>
            <a:r>
              <a:rPr lang="es-ES" sz="2000" dirty="0" smtClean="0">
                <a:latin typeface="Arial Narrow"/>
                <a:ea typeface="Times New Roman"/>
                <a:cs typeface="Courier New"/>
              </a:rPr>
              <a:t/>
            </a:r>
            <a:br>
              <a:rPr lang="es-ES" sz="2000" dirty="0" smtClean="0">
                <a:latin typeface="Arial Narrow"/>
                <a:ea typeface="Times New Roman"/>
                <a:cs typeface="Courier New"/>
              </a:rPr>
            </a:br>
            <a:r>
              <a:rPr lang="es-ES" sz="2000" dirty="0" smtClean="0">
                <a:latin typeface="Arial Narrow"/>
                <a:ea typeface="Times New Roman"/>
                <a:cs typeface="Courier New"/>
              </a:rPr>
              <a:t/>
            </a:r>
            <a:br>
              <a:rPr lang="es-ES" sz="2000" dirty="0" smtClean="0">
                <a:latin typeface="Arial Narrow"/>
                <a:ea typeface="Times New Roman"/>
                <a:cs typeface="Courier New"/>
              </a:rPr>
            </a:br>
            <a:r>
              <a:rPr lang="es-ES" sz="2000" dirty="0" smtClean="0">
                <a:latin typeface="Arial Narrow"/>
                <a:ea typeface="Times New Roman"/>
                <a:cs typeface="Courier New"/>
              </a:rPr>
              <a:t/>
            </a:r>
            <a:br>
              <a:rPr lang="es-ES" sz="2000" dirty="0" smtClean="0">
                <a:latin typeface="Arial Narrow"/>
                <a:ea typeface="Times New Roman"/>
                <a:cs typeface="Courier New"/>
              </a:rPr>
            </a:br>
            <a:r>
              <a:rPr lang="es-ES" sz="2000" dirty="0" smtClean="0">
                <a:latin typeface="Arial Narrow"/>
                <a:ea typeface="Times New Roman"/>
                <a:cs typeface="Courier New"/>
              </a:rPr>
              <a:t/>
            </a:r>
            <a:br>
              <a:rPr lang="es-ES" sz="2000" dirty="0" smtClean="0">
                <a:latin typeface="Arial Narrow"/>
                <a:ea typeface="Times New Roman"/>
                <a:cs typeface="Courier New"/>
              </a:rPr>
            </a:br>
            <a:r>
              <a:rPr lang="es-ES" sz="2000" dirty="0" smtClean="0">
                <a:latin typeface="Arial Narrow"/>
                <a:ea typeface="Times New Roman"/>
                <a:cs typeface="Courier New"/>
              </a:rPr>
              <a:t/>
            </a:r>
            <a:br>
              <a:rPr lang="es-ES" sz="2000" dirty="0" smtClean="0">
                <a:latin typeface="Arial Narrow"/>
                <a:ea typeface="Times New Roman"/>
                <a:cs typeface="Courier New"/>
              </a:rPr>
            </a:br>
            <a:r>
              <a:rPr lang="es-ES" sz="2200" u="sng" dirty="0" smtClean="0">
                <a:latin typeface="Arial" pitchFamily="34" charset="0"/>
                <a:ea typeface="Times New Roman"/>
                <a:cs typeface="Arial" pitchFamily="34" charset="0"/>
              </a:rPr>
              <a:t>Efectos esperados</a:t>
            </a:r>
            <a:endParaRPr lang="es-AR" sz="2200" u="sng" dirty="0" smtClean="0">
              <a:latin typeface="Arial" pitchFamily="34" charset="0"/>
              <a:ea typeface="Times New Roman"/>
              <a:cs typeface="Arial" pitchFamily="34" charset="0"/>
            </a:endParaRPr>
          </a:p>
          <a:p>
            <a:pPr algn="ctr" eaLnBrk="1" fontAlgn="auto" hangingPunct="1">
              <a:spcAft>
                <a:spcPts val="0"/>
              </a:spcAft>
              <a:defRPr/>
            </a:pPr>
            <a:r>
              <a:rPr lang="es-ES" sz="2200" dirty="0" smtClean="0">
                <a:latin typeface="Arial" pitchFamily="34" charset="0"/>
                <a:ea typeface="Times New Roman"/>
                <a:cs typeface="Arial" pitchFamily="34" charset="0"/>
              </a:rPr>
              <a:t/>
            </a:r>
            <a:br>
              <a:rPr lang="es-ES" sz="2200" dirty="0" smtClean="0">
                <a:latin typeface="Arial" pitchFamily="34" charset="0"/>
                <a:ea typeface="Times New Roman"/>
                <a:cs typeface="Arial" pitchFamily="34" charset="0"/>
              </a:rPr>
            </a:br>
            <a:r>
              <a:rPr lang="es-ES" sz="2200" dirty="0" smtClean="0">
                <a:latin typeface="Arial" pitchFamily="34" charset="0"/>
                <a:ea typeface="Times New Roman"/>
                <a:cs typeface="Arial" pitchFamily="34" charset="0"/>
              </a:rPr>
              <a:t>El Proyecto con sus acciones espera lograr:</a:t>
            </a:r>
            <a:br>
              <a:rPr lang="es-ES" sz="2200" dirty="0" smtClean="0">
                <a:latin typeface="Arial" pitchFamily="34" charset="0"/>
                <a:ea typeface="Times New Roman"/>
                <a:cs typeface="Arial" pitchFamily="34" charset="0"/>
              </a:rPr>
            </a:br>
            <a:endParaRPr lang="es-AR" sz="2200" dirty="0" smtClean="0">
              <a:latin typeface="Arial" pitchFamily="34" charset="0"/>
              <a:ea typeface="Times New Roman"/>
              <a:cs typeface="Arial" pitchFamily="34" charset="0"/>
            </a:endParaRPr>
          </a:p>
          <a:p>
            <a:pPr algn="ctr" eaLnBrk="1" fontAlgn="auto" hangingPunct="1">
              <a:spcAft>
                <a:spcPts val="0"/>
              </a:spcAft>
              <a:buFont typeface="Wingdings" pitchFamily="2" charset="2"/>
              <a:buChar char="Ø"/>
              <a:defRPr/>
            </a:pPr>
            <a:r>
              <a:rPr lang="es-ES" sz="2200" dirty="0" smtClean="0">
                <a:latin typeface="Arial" pitchFamily="34" charset="0"/>
                <a:ea typeface="Times New Roman"/>
                <a:cs typeface="Arial" pitchFamily="34" charset="0"/>
              </a:rPr>
              <a:t>Promover una Universidad más inclusiva</a:t>
            </a:r>
            <a:br>
              <a:rPr lang="es-ES" sz="2200" dirty="0" smtClean="0">
                <a:latin typeface="Arial" pitchFamily="34" charset="0"/>
                <a:ea typeface="Times New Roman"/>
                <a:cs typeface="Arial" pitchFamily="34" charset="0"/>
              </a:rPr>
            </a:br>
            <a:endParaRPr lang="es-AR" sz="2200" dirty="0" smtClean="0">
              <a:latin typeface="Arial" pitchFamily="34" charset="0"/>
              <a:ea typeface="Times New Roman"/>
              <a:cs typeface="Arial" pitchFamily="34" charset="0"/>
            </a:endParaRPr>
          </a:p>
          <a:p>
            <a:pPr algn="ctr" eaLnBrk="1" fontAlgn="auto" hangingPunct="1">
              <a:spcAft>
                <a:spcPts val="0"/>
              </a:spcAft>
              <a:buFont typeface="Wingdings" pitchFamily="2" charset="2"/>
              <a:buChar char="Ø"/>
              <a:defRPr/>
            </a:pPr>
            <a:r>
              <a:rPr lang="es-ES" sz="2200" dirty="0" smtClean="0">
                <a:latin typeface="Arial" pitchFamily="34" charset="0"/>
                <a:ea typeface="Times New Roman"/>
                <a:cs typeface="Arial" pitchFamily="34" charset="0"/>
              </a:rPr>
              <a:t> Lograr que más alumnos con discapacidad estudien con éxito en la Universidad.</a:t>
            </a:r>
            <a:br>
              <a:rPr lang="es-ES" sz="2200" dirty="0" smtClean="0">
                <a:latin typeface="Arial" pitchFamily="34" charset="0"/>
                <a:ea typeface="Times New Roman"/>
                <a:cs typeface="Arial" pitchFamily="34" charset="0"/>
              </a:rPr>
            </a:br>
            <a:endParaRPr lang="es-AR" sz="2200" dirty="0" smtClean="0">
              <a:latin typeface="Arial" pitchFamily="34" charset="0"/>
              <a:ea typeface="Times New Roman"/>
              <a:cs typeface="Arial" pitchFamily="34" charset="0"/>
            </a:endParaRPr>
          </a:p>
          <a:p>
            <a:pPr algn="ctr" eaLnBrk="1" fontAlgn="auto" hangingPunct="1">
              <a:spcAft>
                <a:spcPts val="0"/>
              </a:spcAft>
              <a:buFont typeface="Wingdings" pitchFamily="2" charset="2"/>
              <a:buChar char="Ø"/>
              <a:defRPr/>
            </a:pPr>
            <a:r>
              <a:rPr lang="es-ES" sz="2200" dirty="0" smtClean="0">
                <a:latin typeface="Arial" pitchFamily="34" charset="0"/>
                <a:ea typeface="Times New Roman"/>
                <a:cs typeface="Arial" pitchFamily="34" charset="0"/>
              </a:rPr>
              <a:t> Organizar un grupo de trabajo que se afiance en la tarea de brindar los apoyos y ayudas   necesarios para una adecuada integración.</a:t>
            </a:r>
            <a:br>
              <a:rPr lang="es-ES" sz="2200" dirty="0" smtClean="0">
                <a:latin typeface="Arial" pitchFamily="34" charset="0"/>
                <a:ea typeface="Times New Roman"/>
                <a:cs typeface="Arial" pitchFamily="34" charset="0"/>
              </a:rPr>
            </a:br>
            <a:endParaRPr lang="es-AR" sz="2200" dirty="0" smtClean="0">
              <a:latin typeface="Arial" pitchFamily="34" charset="0"/>
              <a:ea typeface="Times New Roman"/>
              <a:cs typeface="Arial" pitchFamily="34" charset="0"/>
            </a:endParaRPr>
          </a:p>
          <a:p>
            <a:pPr algn="ctr" eaLnBrk="1" fontAlgn="auto" hangingPunct="1">
              <a:spcAft>
                <a:spcPts val="0"/>
              </a:spcAft>
              <a:buFont typeface="Wingdings" pitchFamily="2" charset="2"/>
              <a:buChar char="Ø"/>
              <a:defRPr/>
            </a:pPr>
            <a:r>
              <a:rPr lang="es-ES" sz="2200" dirty="0" smtClean="0">
                <a:latin typeface="Arial" pitchFamily="34" charset="0"/>
                <a:ea typeface="Times New Roman"/>
                <a:cs typeface="Arial" pitchFamily="34" charset="0"/>
              </a:rPr>
              <a:t>Visibilizar la discapacidad en la Universidad.</a:t>
            </a:r>
            <a:br>
              <a:rPr lang="es-ES" sz="2200" dirty="0" smtClean="0">
                <a:latin typeface="Arial" pitchFamily="34" charset="0"/>
                <a:ea typeface="Times New Roman"/>
                <a:cs typeface="Arial" pitchFamily="34" charset="0"/>
              </a:rPr>
            </a:br>
            <a:endParaRPr lang="es-AR" sz="2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0" y="274638"/>
            <a:ext cx="8229600" cy="1143000"/>
          </a:xfrm>
        </p:spPr>
        <p:txBody>
          <a:bodyPr>
            <a:normAutofit fontScale="90000"/>
          </a:bodyPr>
          <a:lstStyle/>
          <a:p>
            <a:pPr algn="ctr" eaLnBrk="1" fontAlgn="auto" hangingPunct="1">
              <a:spcAft>
                <a:spcPts val="0"/>
              </a:spcAft>
              <a:defRPr/>
            </a:pPr>
            <a:r>
              <a:rPr lang="es-ES" sz="1200" dirty="0" smtClean="0">
                <a:latin typeface="Arial Narrow"/>
                <a:ea typeface="Times New Roman"/>
                <a:cs typeface="Courier New"/>
              </a:rPr>
              <a:t/>
            </a:r>
            <a:br>
              <a:rPr lang="es-ES" sz="1200" dirty="0" smtClean="0">
                <a:latin typeface="Arial Narrow"/>
                <a:ea typeface="Times New Roman"/>
                <a:cs typeface="Courier New"/>
              </a:rPr>
            </a:br>
            <a:r>
              <a:rPr lang="es-ES" sz="1200" dirty="0" smtClean="0">
                <a:latin typeface="Arial Narrow"/>
                <a:ea typeface="Times New Roman"/>
                <a:cs typeface="Courier New"/>
              </a:rPr>
              <a:t/>
            </a:r>
            <a:br>
              <a:rPr lang="es-ES" sz="1200" dirty="0" smtClean="0">
                <a:latin typeface="Arial Narrow"/>
                <a:ea typeface="Times New Roman"/>
                <a:cs typeface="Courier New"/>
              </a:rPr>
            </a:br>
            <a:r>
              <a:rPr lang="es-ES" sz="1200" dirty="0" smtClean="0">
                <a:latin typeface="Arial Narrow"/>
                <a:ea typeface="Times New Roman"/>
                <a:cs typeface="Courier New"/>
              </a:rPr>
              <a:t/>
            </a:r>
            <a:br>
              <a:rPr lang="es-ES" sz="1200" dirty="0" smtClean="0">
                <a:latin typeface="Arial Narrow"/>
                <a:ea typeface="Times New Roman"/>
                <a:cs typeface="Courier New"/>
              </a:rPr>
            </a:br>
            <a:r>
              <a:rPr lang="es-ES" sz="1200" dirty="0" smtClean="0">
                <a:latin typeface="Arial Narrow"/>
                <a:ea typeface="Times New Roman"/>
                <a:cs typeface="Courier New"/>
              </a:rPr>
              <a:t/>
            </a:r>
            <a:br>
              <a:rPr lang="es-ES" sz="1200" dirty="0" smtClean="0">
                <a:latin typeface="Arial Narrow"/>
                <a:ea typeface="Times New Roman"/>
                <a:cs typeface="Courier New"/>
              </a:rPr>
            </a:br>
            <a:r>
              <a:rPr lang="es-ES" sz="1200" dirty="0" smtClean="0">
                <a:latin typeface="Arial Narrow"/>
                <a:ea typeface="Times New Roman"/>
                <a:cs typeface="Courier New"/>
              </a:rPr>
              <a:t/>
            </a:r>
            <a:br>
              <a:rPr lang="es-ES" sz="1200" dirty="0" smtClean="0">
                <a:latin typeface="Arial Narrow"/>
                <a:ea typeface="Times New Roman"/>
                <a:cs typeface="Courier New"/>
              </a:rPr>
            </a:br>
            <a:r>
              <a:rPr lang="es-ES" sz="1200" dirty="0" smtClean="0">
                <a:latin typeface="Arial Narrow"/>
                <a:ea typeface="Times New Roman"/>
                <a:cs typeface="Courier New"/>
              </a:rPr>
              <a:t/>
            </a:r>
            <a:br>
              <a:rPr lang="es-ES" sz="1200" dirty="0" smtClean="0">
                <a:latin typeface="Arial Narrow"/>
                <a:ea typeface="Times New Roman"/>
                <a:cs typeface="Courier New"/>
              </a:rPr>
            </a:br>
            <a:r>
              <a:rPr lang="es-ES" sz="1200" dirty="0" smtClean="0">
                <a:latin typeface="Arial Narrow"/>
                <a:ea typeface="Times New Roman"/>
                <a:cs typeface="Courier New"/>
              </a:rPr>
              <a:t/>
            </a:r>
            <a:br>
              <a:rPr lang="es-ES" sz="1200" dirty="0" smtClean="0">
                <a:latin typeface="Arial Narrow"/>
                <a:ea typeface="Times New Roman"/>
                <a:cs typeface="Courier New"/>
              </a:rPr>
            </a:br>
            <a:r>
              <a:rPr lang="es-ES" sz="1200" dirty="0" smtClean="0">
                <a:latin typeface="Arial Narrow"/>
                <a:ea typeface="Times New Roman"/>
                <a:cs typeface="Courier New"/>
              </a:rPr>
              <a:t/>
            </a:r>
            <a:br>
              <a:rPr lang="es-ES" sz="1200" dirty="0" smtClean="0">
                <a:latin typeface="Arial Narrow"/>
                <a:ea typeface="Times New Roman"/>
                <a:cs typeface="Courier New"/>
              </a:rPr>
            </a:br>
            <a:r>
              <a:rPr lang="es-ES" sz="1200" dirty="0" smtClean="0">
                <a:latin typeface="Arial Narrow"/>
                <a:ea typeface="Times New Roman"/>
                <a:cs typeface="Courier New"/>
              </a:rPr>
              <a:t/>
            </a:r>
            <a:br>
              <a:rPr lang="es-ES" sz="1200" dirty="0" smtClean="0">
                <a:latin typeface="Arial Narrow"/>
                <a:ea typeface="Times New Roman"/>
                <a:cs typeface="Courier New"/>
              </a:rPr>
            </a:br>
            <a:r>
              <a:rPr lang="es-ES" sz="1200" dirty="0" smtClean="0">
                <a:latin typeface="Arial Narrow"/>
                <a:ea typeface="Times New Roman"/>
                <a:cs typeface="Courier New"/>
              </a:rPr>
              <a:t/>
            </a:r>
            <a:br>
              <a:rPr lang="es-ES" sz="1200" dirty="0" smtClean="0">
                <a:latin typeface="Arial Narrow"/>
                <a:ea typeface="Times New Roman"/>
                <a:cs typeface="Courier New"/>
              </a:rPr>
            </a:br>
            <a:r>
              <a:rPr lang="es-ES" sz="1200" dirty="0" smtClean="0">
                <a:latin typeface="Arial Narrow"/>
                <a:ea typeface="Times New Roman"/>
                <a:cs typeface="Courier New"/>
              </a:rPr>
              <a:t/>
            </a:r>
            <a:br>
              <a:rPr lang="es-ES" sz="1200" dirty="0" smtClean="0">
                <a:latin typeface="Arial Narrow"/>
                <a:ea typeface="Times New Roman"/>
                <a:cs typeface="Courier New"/>
              </a:rPr>
            </a:br>
            <a:r>
              <a:rPr lang="es-ES" sz="1200" dirty="0" smtClean="0">
                <a:latin typeface="Arial Narrow"/>
                <a:ea typeface="Times New Roman"/>
                <a:cs typeface="Courier New"/>
              </a:rPr>
              <a:t/>
            </a:r>
            <a:br>
              <a:rPr lang="es-ES" sz="1200" dirty="0" smtClean="0">
                <a:latin typeface="Arial Narrow"/>
                <a:ea typeface="Times New Roman"/>
                <a:cs typeface="Courier New"/>
              </a:rPr>
            </a:br>
            <a:r>
              <a:rPr lang="es-ES" sz="1200" dirty="0" smtClean="0">
                <a:latin typeface="Arial Narrow"/>
                <a:ea typeface="Times New Roman"/>
                <a:cs typeface="Courier New"/>
              </a:rPr>
              <a:t/>
            </a:r>
            <a:br>
              <a:rPr lang="es-ES" sz="1200" dirty="0" smtClean="0">
                <a:latin typeface="Arial Narrow"/>
                <a:ea typeface="Times New Roman"/>
                <a:cs typeface="Courier New"/>
              </a:rPr>
            </a:br>
            <a:r>
              <a:rPr lang="es-ES" sz="1200" dirty="0" smtClean="0">
                <a:latin typeface="Arial Narrow"/>
                <a:ea typeface="Times New Roman"/>
                <a:cs typeface="Courier New"/>
              </a:rPr>
              <a:t/>
            </a:r>
            <a:br>
              <a:rPr lang="es-ES" sz="1200" dirty="0" smtClean="0">
                <a:latin typeface="Arial Narrow"/>
                <a:ea typeface="Times New Roman"/>
                <a:cs typeface="Courier New"/>
              </a:rPr>
            </a:br>
            <a:r>
              <a:rPr lang="es-ES" sz="1200" dirty="0" smtClean="0">
                <a:latin typeface="Arial Narrow"/>
                <a:ea typeface="Times New Roman"/>
                <a:cs typeface="Courier New"/>
              </a:rPr>
              <a:t/>
            </a:r>
            <a:br>
              <a:rPr lang="es-ES" sz="1200" dirty="0" smtClean="0">
                <a:latin typeface="Arial Narrow"/>
                <a:ea typeface="Times New Roman"/>
                <a:cs typeface="Courier New"/>
              </a:rPr>
            </a:br>
            <a:r>
              <a:rPr lang="es-ES" sz="1200" dirty="0" smtClean="0">
                <a:latin typeface="Arial Narrow"/>
                <a:ea typeface="Times New Roman"/>
                <a:cs typeface="Courier New"/>
              </a:rPr>
              <a:t/>
            </a:r>
            <a:br>
              <a:rPr lang="es-ES" sz="1200" dirty="0" smtClean="0">
                <a:latin typeface="Arial Narrow"/>
                <a:ea typeface="Times New Roman"/>
                <a:cs typeface="Courier New"/>
              </a:rPr>
            </a:br>
            <a:r>
              <a:rPr lang="es-ES" sz="1200" dirty="0" smtClean="0">
                <a:latin typeface="Arial Narrow"/>
                <a:ea typeface="Times New Roman"/>
                <a:cs typeface="Courier New"/>
              </a:rPr>
              <a:t/>
            </a:r>
            <a:br>
              <a:rPr lang="es-ES" sz="1200" dirty="0" smtClean="0">
                <a:latin typeface="Arial Narrow"/>
                <a:ea typeface="Times New Roman"/>
                <a:cs typeface="Courier New"/>
              </a:rPr>
            </a:br>
            <a:r>
              <a:rPr lang="es-ES" sz="1200" dirty="0" smtClean="0">
                <a:latin typeface="Arial Narrow"/>
                <a:ea typeface="Times New Roman"/>
                <a:cs typeface="Courier New"/>
              </a:rPr>
              <a:t/>
            </a:r>
            <a:br>
              <a:rPr lang="es-ES" sz="1200" dirty="0" smtClean="0">
                <a:latin typeface="Arial Narrow"/>
                <a:ea typeface="Times New Roman"/>
                <a:cs typeface="Courier New"/>
              </a:rPr>
            </a:br>
            <a:r>
              <a:rPr lang="es-ES" sz="1200" dirty="0" smtClean="0">
                <a:latin typeface="Arial Narrow"/>
                <a:ea typeface="Times New Roman"/>
                <a:cs typeface="Courier New"/>
              </a:rPr>
              <a:t/>
            </a:r>
            <a:br>
              <a:rPr lang="es-ES" sz="1200" dirty="0" smtClean="0">
                <a:latin typeface="Arial Narrow"/>
                <a:ea typeface="Times New Roman"/>
                <a:cs typeface="Courier New"/>
              </a:rPr>
            </a:br>
            <a:r>
              <a:rPr lang="es-ES" sz="1200" dirty="0" smtClean="0">
                <a:latin typeface="Arial Narrow"/>
                <a:ea typeface="Times New Roman"/>
                <a:cs typeface="Courier New"/>
              </a:rPr>
              <a:t/>
            </a:r>
            <a:br>
              <a:rPr lang="es-ES" sz="1200" dirty="0" smtClean="0">
                <a:latin typeface="Arial Narrow"/>
                <a:ea typeface="Times New Roman"/>
                <a:cs typeface="Courier New"/>
              </a:rPr>
            </a:br>
            <a:r>
              <a:rPr lang="es-ES" sz="1200" dirty="0" smtClean="0">
                <a:latin typeface="Arial Narrow"/>
                <a:ea typeface="Times New Roman"/>
                <a:cs typeface="Courier New"/>
              </a:rPr>
              <a:t/>
            </a:r>
            <a:br>
              <a:rPr lang="es-ES" sz="1200" dirty="0" smtClean="0">
                <a:latin typeface="Arial Narrow"/>
                <a:ea typeface="Times New Roman"/>
                <a:cs typeface="Courier New"/>
              </a:rPr>
            </a:br>
            <a:r>
              <a:rPr lang="es-ES" sz="1200" dirty="0" smtClean="0">
                <a:latin typeface="Arial Narrow"/>
                <a:ea typeface="Times New Roman"/>
                <a:cs typeface="Courier New"/>
              </a:rPr>
              <a:t/>
            </a:r>
            <a:br>
              <a:rPr lang="es-ES" sz="1200" dirty="0" smtClean="0">
                <a:latin typeface="Arial Narrow"/>
                <a:ea typeface="Times New Roman"/>
                <a:cs typeface="Courier New"/>
              </a:rPr>
            </a:br>
            <a:r>
              <a:rPr lang="es-ES" sz="1200" dirty="0" smtClean="0">
                <a:latin typeface="Arial Narrow"/>
                <a:ea typeface="Times New Roman"/>
                <a:cs typeface="Courier New"/>
              </a:rPr>
              <a:t/>
            </a:r>
            <a:br>
              <a:rPr lang="es-ES" sz="1200" dirty="0" smtClean="0">
                <a:latin typeface="Arial Narrow"/>
                <a:ea typeface="Times New Roman"/>
                <a:cs typeface="Courier New"/>
              </a:rPr>
            </a:br>
            <a:r>
              <a:rPr lang="es-ES" sz="1200" dirty="0" smtClean="0">
                <a:latin typeface="Arial Narrow"/>
                <a:ea typeface="Times New Roman"/>
                <a:cs typeface="Courier New"/>
              </a:rPr>
              <a:t/>
            </a:r>
            <a:br>
              <a:rPr lang="es-ES" sz="1200" dirty="0" smtClean="0">
                <a:latin typeface="Arial Narrow"/>
                <a:ea typeface="Times New Roman"/>
                <a:cs typeface="Courier New"/>
              </a:rPr>
            </a:br>
            <a:r>
              <a:rPr lang="es-ES" sz="1200" dirty="0" smtClean="0">
                <a:latin typeface="Arial Narrow"/>
                <a:ea typeface="Times New Roman"/>
                <a:cs typeface="Courier New"/>
              </a:rPr>
              <a:t>                                      </a:t>
            </a:r>
            <a:r>
              <a:rPr lang="es-ES" sz="2000" u="sng" dirty="0" smtClean="0">
                <a:latin typeface="Arial" pitchFamily="34" charset="0"/>
                <a:cs typeface="Arial" pitchFamily="34" charset="0"/>
              </a:rPr>
              <a:t>Coherencia del proyecto</a:t>
            </a:r>
            <a:r>
              <a:rPr lang="es-ES" sz="2000" dirty="0" smtClean="0">
                <a:latin typeface="Arial" pitchFamily="34" charset="0"/>
                <a:cs typeface="Arial" pitchFamily="34" charset="0"/>
              </a:rPr>
              <a:t>.</a:t>
            </a:r>
            <a:r>
              <a:rPr lang="es-AR" sz="2000" dirty="0" smtClean="0">
                <a:latin typeface="Arial" pitchFamily="34" charset="0"/>
                <a:cs typeface="Arial" pitchFamily="34" charset="0"/>
              </a:rPr>
              <a:t/>
            </a:r>
            <a:br>
              <a:rPr lang="es-AR" sz="2000" dirty="0" smtClean="0">
                <a:latin typeface="Arial" pitchFamily="34" charset="0"/>
                <a:cs typeface="Arial" pitchFamily="34" charset="0"/>
              </a:rPr>
            </a:br>
            <a:r>
              <a:rPr lang="es-ES" sz="2000" dirty="0" smtClean="0">
                <a:latin typeface="Arial" pitchFamily="34" charset="0"/>
                <a:cs typeface="Arial" pitchFamily="34" charset="0"/>
              </a:rPr>
              <a:t>     </a:t>
            </a:r>
            <a:br>
              <a:rPr lang="es-ES" sz="2000" dirty="0" smtClean="0">
                <a:latin typeface="Arial" pitchFamily="34" charset="0"/>
                <a:cs typeface="Arial" pitchFamily="34" charset="0"/>
              </a:rPr>
            </a:br>
            <a:r>
              <a:rPr lang="es-ES" sz="2000" dirty="0" smtClean="0">
                <a:latin typeface="Arial" pitchFamily="34" charset="0"/>
                <a:cs typeface="Arial" pitchFamily="34" charset="0"/>
              </a:rPr>
              <a:t>  El proyecto es coherente porque la situación problema se corresponde con el objetivo más general que</a:t>
            </a:r>
            <a:r>
              <a:rPr lang="es-AR" sz="2000" dirty="0" smtClean="0">
                <a:latin typeface="Arial" pitchFamily="34" charset="0"/>
                <a:cs typeface="Arial" pitchFamily="34" charset="0"/>
              </a:rPr>
              <a:t/>
            </a:r>
            <a:br>
              <a:rPr lang="es-AR" sz="2000" dirty="0" smtClean="0">
                <a:latin typeface="Arial" pitchFamily="34" charset="0"/>
                <a:cs typeface="Arial" pitchFamily="34" charset="0"/>
              </a:rPr>
            </a:br>
            <a:r>
              <a:rPr lang="es-ES" sz="2000" dirty="0" smtClean="0">
                <a:latin typeface="Arial" pitchFamily="34" charset="0"/>
                <a:cs typeface="Arial" pitchFamily="34" charset="0"/>
              </a:rPr>
              <a:t>es el propiciar el acceso de los estudiantes con discapacidad a la universidad.</a:t>
            </a:r>
            <a:r>
              <a:rPr lang="es-AR" sz="2000" dirty="0" smtClean="0">
                <a:latin typeface="Arial" pitchFamily="34" charset="0"/>
                <a:cs typeface="Arial" pitchFamily="34" charset="0"/>
              </a:rPr>
              <a:t/>
            </a:r>
            <a:br>
              <a:rPr lang="es-AR" sz="2000" dirty="0" smtClean="0">
                <a:latin typeface="Arial" pitchFamily="34" charset="0"/>
                <a:cs typeface="Arial" pitchFamily="34" charset="0"/>
              </a:rPr>
            </a:br>
            <a:r>
              <a:rPr lang="es-ES" sz="2000" dirty="0" smtClean="0">
                <a:latin typeface="Arial" pitchFamily="34" charset="0"/>
                <a:cs typeface="Arial" pitchFamily="34" charset="0"/>
              </a:rPr>
              <a:t>Las estrategias seleccionadas apuntan a la  generación de apoyos y ayudas para los estudiantes con discapacidad destinatarios del proyecto, en un todo consustanciado con la problemática planteada.</a:t>
            </a:r>
            <a:r>
              <a:rPr lang="es-AR" sz="2000" dirty="0" smtClean="0">
                <a:latin typeface="Arial" pitchFamily="34" charset="0"/>
                <a:cs typeface="Arial" pitchFamily="34" charset="0"/>
              </a:rPr>
              <a:t/>
            </a:r>
            <a:br>
              <a:rPr lang="es-AR" sz="2000" dirty="0" smtClean="0">
                <a:latin typeface="Arial" pitchFamily="34" charset="0"/>
                <a:cs typeface="Arial" pitchFamily="34" charset="0"/>
              </a:rPr>
            </a:br>
            <a:r>
              <a:rPr lang="es-ES" sz="2000" dirty="0" smtClean="0">
                <a:latin typeface="Arial" pitchFamily="34" charset="0"/>
                <a:cs typeface="Arial" pitchFamily="34" charset="0"/>
              </a:rPr>
              <a:t> </a:t>
            </a:r>
            <a:r>
              <a:rPr lang="es-AR" sz="2000" dirty="0" smtClean="0">
                <a:latin typeface="Arial" pitchFamily="34" charset="0"/>
                <a:cs typeface="Arial" pitchFamily="34" charset="0"/>
              </a:rPr>
              <a:t/>
            </a:r>
            <a:br>
              <a:rPr lang="es-AR" sz="2000" dirty="0" smtClean="0">
                <a:latin typeface="Arial" pitchFamily="34" charset="0"/>
                <a:cs typeface="Arial" pitchFamily="34" charset="0"/>
              </a:rPr>
            </a:br>
            <a:r>
              <a:rPr lang="es-AR" sz="2000" dirty="0" smtClean="0">
                <a:latin typeface="Arial" pitchFamily="34" charset="0"/>
                <a:cs typeface="Arial" pitchFamily="34" charset="0"/>
              </a:rPr>
              <a:t>  </a:t>
            </a:r>
            <a:r>
              <a:rPr lang="es-ES" sz="2000" u="sng" dirty="0" smtClean="0">
                <a:latin typeface="Arial" pitchFamily="34" charset="0"/>
                <a:ea typeface="Times New Roman"/>
                <a:cs typeface="Arial" pitchFamily="34" charset="0"/>
              </a:rPr>
              <a:t>Estrategias de sostenibilidad del proyecto a futuro.</a:t>
            </a:r>
            <a:endParaRPr lang="es-AR" sz="2000" u="sng" dirty="0" smtClean="0">
              <a:latin typeface="Arial" pitchFamily="34" charset="0"/>
              <a:ea typeface="Times New Roman"/>
              <a:cs typeface="Arial" pitchFamily="34" charset="0"/>
            </a:endParaRPr>
          </a:p>
          <a:p>
            <a:pPr algn="ctr" eaLnBrk="1" fontAlgn="auto" hangingPunct="1">
              <a:spcAft>
                <a:spcPts val="0"/>
              </a:spcAft>
              <a:defRPr/>
            </a:pPr>
            <a:r>
              <a:rPr lang="es-ES" sz="2000" u="sng" dirty="0" smtClean="0">
                <a:latin typeface="Arial" pitchFamily="34" charset="0"/>
                <a:ea typeface="Times New Roman"/>
                <a:cs typeface="Arial" pitchFamily="34" charset="0"/>
              </a:rPr>
              <a:t> </a:t>
            </a:r>
            <a:r>
              <a:rPr lang="es-ES" sz="2000" dirty="0" smtClean="0">
                <a:latin typeface="Arial" pitchFamily="34" charset="0"/>
                <a:ea typeface="Times New Roman"/>
                <a:cs typeface="Arial" pitchFamily="34" charset="0"/>
              </a:rPr>
              <a:t/>
            </a:r>
            <a:br>
              <a:rPr lang="es-ES" sz="2000" dirty="0" smtClean="0">
                <a:latin typeface="Arial" pitchFamily="34" charset="0"/>
                <a:ea typeface="Times New Roman"/>
                <a:cs typeface="Arial" pitchFamily="34" charset="0"/>
              </a:rPr>
            </a:br>
            <a:r>
              <a:rPr lang="es-ES" sz="2000" dirty="0" smtClean="0">
                <a:latin typeface="Arial" pitchFamily="34" charset="0"/>
                <a:ea typeface="Times New Roman"/>
                <a:cs typeface="Arial" pitchFamily="34" charset="0"/>
              </a:rPr>
              <a:t>                 Es posible sostener las acciones ya que se cuentan con los recursos humanos para hacerlo y el compromiso de la Secretaría de Extensión Universitaria y la Secretaría de Asuntos Estudiantiles y Bienestar Universitario.</a:t>
            </a:r>
            <a:endParaRPr lang="es-AR" sz="2000" dirty="0" smtClean="0">
              <a:latin typeface="Arial" pitchFamily="34" charset="0"/>
              <a:ea typeface="Times New Roman"/>
              <a:cs typeface="Arial" pitchFamily="34" charset="0"/>
            </a:endParaRPr>
          </a:p>
          <a:p>
            <a:pPr eaLnBrk="1" fontAlgn="auto" hangingPunct="1">
              <a:spcAft>
                <a:spcPts val="0"/>
              </a:spcAft>
              <a:defRPr/>
            </a:pPr>
            <a:endParaRPr lang="es-A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540</TotalTime>
  <Words>51</Words>
  <Application>Microsoft Office PowerPoint</Application>
  <PresentationFormat>Presentación en pantalla (4:3)</PresentationFormat>
  <Paragraphs>17</Paragraphs>
  <Slides>8</Slides>
  <Notes>3</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Concurrencia</vt:lpstr>
      <vt:lpstr>Diapositiva 1</vt:lpstr>
      <vt:lpstr> Proyecto Universidad y discapacidad U.N.s.l</vt:lpstr>
      <vt:lpstr>              Es preciso que la Universidad asuma un rol  preponderante en  la promoción de derechos que aun son incipientes en nuestra universidad.            El tema de la discapacidad es necesario que sea  abordado para lograr el acceso a la educación de las personas con discapacidad a la cultura y a una mejor calidad de vida.          La Convención  Internacional de los Derechos de las personas con Discapacidad expresa por primera vez el derecho de este grupo de acceder a la Educación Superior con los apoyos y ayudas necesarias. La ley expresa: El estado deberá garantizar el acceso físico, servicios de interpretación y los apoyos técnicos necesarios y suficientes para las personas con discapacidad.          Una de las acciones que están en proceso de ejecución  es la creación de espacios de lectura y producción de textos.          Brindar equidad en el acceso a la información de las personas con discapacidad.         Teniendo en cuenta las necesidades y adaptaciones tecnológicas brindando la adecuación a los distintos soportes para que las personas con discapacidad tengan acceso a la información.  </vt:lpstr>
      <vt:lpstr>Destinatarios del proyecto  Estudiantes con discapacidad que están estudiando en la Universidad(alrededor de 50),docentes de la Universidad Nacional de San Luis, y personal de apoyo a la docencia.  Estrategias del proyecto  Creación del espacio de lectura y producción de textos que se propone establecer diferencias de trato a favor de las personas con discapacidad en los programas, planes y acciones generales de becas, ayudas y apoyos.  Generar la accesibilidad a los medios  que garanticen la efectiva la igualdad de oportunidades en los proyectos efectivos y las pruebas que se establezcan en la Universidad.  Provisión de tutores interpretes de lenguas de señas para personas sordas.  Fomento de  Voluntariado social, entre los estudiantes, ”alumnos colaboradores”, receptores de apuntes. </vt:lpstr>
      <vt:lpstr>                              Objetivos Generales  Propiciar el ingreso de los estudiantes con discapacidad  a la Universidad estableciendo medidas que soporten la permanencia, avance y graduación de los alumnos en el proceso de integración e inclusión educativa.  Objetivos Específicos  Garantizar la igualdad de oportunidades de los estudiantes de la comunidad universitaria con discapacidad. Proscribiendo cualquier forma de discriminación, estableciendo medidas de acción positivas tendientes a asegurar su participación plena y efectiva en el ámbito universitario.   Generar planes de orientación, seguimiento y ayuda mediante la creación de una unidad específica destinada a atender las demandas singulares de los alumnos.   Lograr una articulación inter e intrainstitucional a los efectos de optimizar los recursos humanos para la atención de la diversidad.                 Sosteniendo los vigentes y creando  nuevos espacios.                </vt:lpstr>
      <vt:lpstr>                       Objetivos Específicos Ayudar al egresado con discapacidad a insertarse en el ámbito laboral. Incentivando a empresas, instituciones u organizaciones.    Diseñar y desarrollar adecuaciones curriculares de acceso, propiamente dichas y de contexto para los estudiantes con discapacidad que estudian en la Universidad Nacional de San Luis.   Concientizar a la comunidad universitaria sobre los distintos aspectos de la inclusión educativa que se propone para los estudiantes con discapacidad.   Visibilizar las acciones que se vienen realizando y las nuevas propuestas a efectos de convertir a esta universidad en una universidad inclusiva.             </vt:lpstr>
      <vt:lpstr>           Efectos esperados  El Proyecto con sus acciones espera lograr:  Promover una Universidad más inclusiva   Lograr que más alumnos con discapacidad estudien con éxito en la Universidad.   Organizar un grupo de trabajo que se afiance en la tarea de brindar los apoyos y ayudas   necesarios para una adecuada integración.  Visibilizar la discapacidad en la Universidad. </vt:lpstr>
      <vt:lpstr>                                                              Coherencia del proyecto.         El proyecto es coherente porque la situación problema se corresponde con el objetivo más general que es el propiciar el acceso de los estudiantes con discapacidad a la universidad. Las estrategias seleccionadas apuntan a la  generación de apoyos y ayudas para los estudiantes con discapacidad destinatarios del proyecto, en un todo consustanciado con la problemática planteada.     Estrategias de sostenibilidad del proyecto a futuro.                    Es posible sostener las acciones ya que se cuentan con los recursos humanos para hacerlo y el compromiso de la Secretaría de Extensión Universitaria y la Secretaría de Asuntos Estudiantiles y Bienestar Universitario.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Resumen del Proyecto Universidad y discapacidad</dc:title>
  <dc:creator>usuario</dc:creator>
  <cp:lastModifiedBy>Usuario</cp:lastModifiedBy>
  <cp:revision>63</cp:revision>
  <dcterms:created xsi:type="dcterms:W3CDTF">2011-11-11T12:51:51Z</dcterms:created>
  <dcterms:modified xsi:type="dcterms:W3CDTF">2011-12-16T13:51:22Z</dcterms:modified>
</cp:coreProperties>
</file>